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320" r:id="rId5"/>
    <p:sldId id="318" r:id="rId6"/>
    <p:sldId id="319" r:id="rId7"/>
    <p:sldId id="316" r:id="rId8"/>
    <p:sldId id="340" r:id="rId9"/>
    <p:sldId id="339" r:id="rId10"/>
    <p:sldId id="317" r:id="rId11"/>
    <p:sldId id="348" r:id="rId12"/>
    <p:sldId id="347" r:id="rId13"/>
    <p:sldId id="321" r:id="rId14"/>
    <p:sldId id="341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50" r:id="rId26"/>
    <p:sldId id="342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351" r:id="rId58"/>
    <p:sldId id="343" r:id="rId59"/>
    <p:sldId id="291" r:id="rId60"/>
    <p:sldId id="292" r:id="rId61"/>
    <p:sldId id="29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44" r:id="rId75"/>
    <p:sldId id="328" r:id="rId76"/>
    <p:sldId id="345" r:id="rId77"/>
    <p:sldId id="352" r:id="rId78"/>
    <p:sldId id="353" r:id="rId79"/>
    <p:sldId id="346" r:id="rId8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0"/>
    <a:srgbClr val="1F4E7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341D9-8B67-46DE-83DF-3AEB93030616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A8059-E56D-4688-9CEF-0E1832128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43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6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7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0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70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7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29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3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22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81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6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3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52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6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22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91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37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99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21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10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4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47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70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322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66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55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59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09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15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670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28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28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9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39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48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356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950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89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29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596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8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953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163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147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305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946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92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3978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857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705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833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60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814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439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365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155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895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471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857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223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87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738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69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794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909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221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647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346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4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64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888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45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03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576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11327027" y="6381750"/>
            <a:ext cx="1017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8E36DE-0DCB-403E-8C23-E1C0293D7E12}" type="slidenum">
              <a:rPr lang="en-US" sz="2800" b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pPr/>
              <a:t>‹nº›</a:t>
            </a:fld>
            <a:endParaRPr lang="en-US" sz="28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0" y="6457952"/>
            <a:ext cx="11174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defRPr/>
            </a:pPr>
            <a:r>
              <a:rPr lang="pt-BR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 a Programação de Agentes Robóticos Usando Jason e ARGO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 IV SIST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034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3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6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3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41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7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5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2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6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7D06C-C311-40C3-86CE-1823DE5B42D9}" type="datetimeFigureOut">
              <a:rPr lang="en-US" smtClean="0"/>
              <a:t>5/6/2016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3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https://upload.wikimedia.org/wikipedia/commons/thumb/b/b8/Argonautesch%C3%ABff_Lorenzo_Costa_w.jpg/1221px-Argonautesch%C3%ABff_Lorenzo_Costa_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28" y="-2432"/>
            <a:ext cx="6983380" cy="58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0"/>
            <a:ext cx="597771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2354605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2354604" y="142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95" y="6191278"/>
            <a:ext cx="1630761" cy="437587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42514" y="252522"/>
            <a:ext cx="75027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Introdução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a </a:t>
            </a:r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Programação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</a:t>
            </a:r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Agentes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Robóticos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Usando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Jason e ARGO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18834" y="5956156"/>
            <a:ext cx="5540047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80000"/>
              </a:lnSpc>
              <a:defRPr/>
            </a:pPr>
            <a:r>
              <a:rPr lang="en-US" sz="2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IV </a:t>
            </a:r>
            <a:r>
              <a:rPr lang="en-US" sz="22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Semana</a:t>
            </a:r>
            <a:r>
              <a:rPr lang="en-US" sz="2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2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Informática</a:t>
            </a:r>
            <a:r>
              <a:rPr lang="en-US" sz="2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2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  <a:r>
              <a:rPr lang="en-US" sz="2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2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r>
              <a:rPr lang="en-US" sz="2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(SIST) do IFC </a:t>
            </a:r>
            <a:r>
              <a:rPr lang="en-US" sz="22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Fraiburgo</a:t>
            </a:r>
            <a:endParaRPr lang="en-US" sz="2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314700"/>
            <a:ext cx="6986588" cy="161131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defRPr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Centro Federal de Educação Tecnológica (CEFET/RJ), Brasil</a:t>
            </a:r>
          </a:p>
          <a:p>
            <a:pPr>
              <a:lnSpc>
                <a:spcPct val="80000"/>
              </a:lnSpc>
              <a:defRPr/>
            </a:pPr>
            <a:r>
              <a:rPr lang="pt-B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Universidade Federal Fluminense (UFF), Brasil </a:t>
            </a:r>
            <a:endParaRPr lang="pt-B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95341" y="2048805"/>
            <a:ext cx="530897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80000"/>
              </a:lnSpc>
              <a:defRPr/>
            </a:pPr>
            <a:r>
              <a:rPr lang="pt-BR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Carlos Eduardo Pantoja </a:t>
            </a:r>
            <a:r>
              <a:rPr lang="pt-BR" b="1" baseline="300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pt-BR" b="1" baseline="30000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,2</a:t>
            </a:r>
            <a:endParaRPr lang="pt-BR" b="1" baseline="30000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18834" y="6552933"/>
            <a:ext cx="5540047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80000"/>
              </a:lnSpc>
              <a:defRPr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Maio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 descr="http://www2.ic.uff.br/~wvc2013/images/brasao_uf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10827" y="5914188"/>
            <a:ext cx="770237" cy="899811"/>
          </a:xfrm>
          <a:prstGeom prst="rect">
            <a:avLst/>
          </a:prstGeom>
          <a:noFill/>
        </p:spPr>
      </p:pic>
      <p:pic>
        <p:nvPicPr>
          <p:cNvPr id="1030" name="Picture 6" descr="http://www.fraiburgo.ifc.edu.br/wp-content/themes/ifc2/img/logo-if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96" y="6011771"/>
            <a:ext cx="2113942" cy="70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ARGO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86935" y="3232802"/>
            <a:ext cx="9144000" cy="3148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746685" y="1570808"/>
            <a:ext cx="8213241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ARGO [Pantoja et al., 2016]: Uma arquitetura customizada do Jason para programação de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Agentes Robóticos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usando placas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microcontroladas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b="1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Arduino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</a:t>
            </a:r>
          </a:p>
          <a:p>
            <a:pPr algn="ctr"/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Lazarin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Pantoja, 2015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comunicação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entre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controladores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software de alto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nível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detecção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Filtros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Percepções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[Stabile Jr 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Sichman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2015] 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Filtros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percepção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reduzem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quantidade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informação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percebida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pelo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tempo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execução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endParaRPr lang="en-US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FILTROS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86935" y="3232802"/>
            <a:ext cx="9144000" cy="3148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5374" y="917124"/>
            <a:ext cx="8712000" cy="5356800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2171318" y="2300829"/>
            <a:ext cx="2173650" cy="3735857"/>
            <a:chOff x="785610" y="1032684"/>
            <a:chExt cx="3056487" cy="5253190"/>
          </a:xfrm>
        </p:grpSpPr>
        <p:cxnSp>
          <p:nvCxnSpPr>
            <p:cNvPr id="10" name="Conector reto 9"/>
            <p:cNvCxnSpPr>
              <a:stCxn id="14" idx="1"/>
            </p:cNvCxnSpPr>
            <p:nvPr/>
          </p:nvCxnSpPr>
          <p:spPr>
            <a:xfrm flipH="1" flipV="1">
              <a:off x="1233222" y="3641559"/>
              <a:ext cx="1461716" cy="12966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14" idx="7"/>
            </p:cNvCxnSpPr>
            <p:nvPr/>
          </p:nvCxnSpPr>
          <p:spPr>
            <a:xfrm flipV="1">
              <a:off x="3277256" y="2560928"/>
              <a:ext cx="564841" cy="237732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tângulo 11"/>
            <p:cNvSpPr/>
            <p:nvPr/>
          </p:nvSpPr>
          <p:spPr>
            <a:xfrm>
              <a:off x="2214330" y="5298419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3437217" y="5309986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13"/>
            <p:cNvSpPr/>
            <p:nvPr/>
          </p:nvSpPr>
          <p:spPr>
            <a:xfrm>
              <a:off x="2574336" y="4817654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/>
            <p:cNvSpPr/>
            <p:nvPr/>
          </p:nvSpPr>
          <p:spPr>
            <a:xfrm>
              <a:off x="2772081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3060113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2446071" y="5229415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ipse 17"/>
            <p:cNvSpPr/>
            <p:nvPr/>
          </p:nvSpPr>
          <p:spPr>
            <a:xfrm>
              <a:off x="785610" y="1032684"/>
              <a:ext cx="3056487" cy="30564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Elipse 18"/>
            <p:cNvSpPr/>
            <p:nvPr/>
          </p:nvSpPr>
          <p:spPr>
            <a:xfrm>
              <a:off x="1651211" y="2381695"/>
              <a:ext cx="376262" cy="37626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3278412" y="2249489"/>
              <a:ext cx="356517" cy="35651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Elipse 23"/>
            <p:cNvSpPr/>
            <p:nvPr/>
          </p:nvSpPr>
          <p:spPr>
            <a:xfrm>
              <a:off x="2774356" y="1508114"/>
              <a:ext cx="376263" cy="37626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902900" y="3259866"/>
              <a:ext cx="386836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reto 25"/>
            <p:cNvCxnSpPr>
              <a:stCxn id="30" idx="0"/>
              <a:endCxn id="24" idx="4"/>
            </p:cNvCxnSpPr>
            <p:nvPr/>
          </p:nvCxnSpPr>
          <p:spPr>
            <a:xfrm flipH="1" flipV="1">
              <a:off x="2962488" y="1884377"/>
              <a:ext cx="190910" cy="17177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>
              <a:stCxn id="30" idx="1"/>
              <a:endCxn id="19" idx="5"/>
            </p:cNvCxnSpPr>
            <p:nvPr/>
          </p:nvCxnSpPr>
          <p:spPr>
            <a:xfrm flipH="1" flipV="1">
              <a:off x="1972371" y="2702855"/>
              <a:ext cx="1050124" cy="9534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>
              <a:stCxn id="24" idx="4"/>
              <a:endCxn id="20" idx="1"/>
            </p:cNvCxnSpPr>
            <p:nvPr/>
          </p:nvCxnSpPr>
          <p:spPr>
            <a:xfrm>
              <a:off x="2962488" y="1884377"/>
              <a:ext cx="368135" cy="4173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>
              <a:stCxn id="25" idx="7"/>
              <a:endCxn id="19" idx="3"/>
            </p:cNvCxnSpPr>
            <p:nvPr/>
          </p:nvCxnSpPr>
          <p:spPr>
            <a:xfrm flipV="1">
              <a:off x="1233085" y="2702855"/>
              <a:ext cx="473228" cy="6112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ipse 29"/>
            <p:cNvSpPr/>
            <p:nvPr/>
          </p:nvSpPr>
          <p:spPr>
            <a:xfrm>
              <a:off x="2968273" y="3602098"/>
              <a:ext cx="370250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1998189" y="1032684"/>
              <a:ext cx="6399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itchFamily="34" charset="0"/>
                  <a:cs typeface="Arial" pitchFamily="34" charset="0"/>
                </a:rPr>
                <a:t>MAS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815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5374" y="917124"/>
            <a:ext cx="8712000" cy="53568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 bwMode="auto">
          <a:xfrm>
            <a:off x="1825200" y="918000"/>
            <a:ext cx="8712000" cy="5356800"/>
          </a:xfrm>
          <a:prstGeom prst="rect">
            <a:avLst/>
          </a:prstGeom>
          <a:gradFill flip="none" rotWithShape="1">
            <a:gsLst>
              <a:gs pos="89381">
                <a:schemeClr val="accent1">
                  <a:lumMod val="20000"/>
                  <a:lumOff val="80000"/>
                </a:schemeClr>
              </a:gs>
              <a:gs pos="24000">
                <a:schemeClr val="accent4">
                  <a:alpha val="0"/>
                  <a:lumMod val="0"/>
                </a:schemeClr>
              </a:gs>
              <a:gs pos="48000">
                <a:schemeClr val="bg1">
                  <a:lumMod val="95000"/>
                </a:schemeClr>
              </a:gs>
              <a:gs pos="66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FILTROS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86935" y="3232802"/>
            <a:ext cx="9144000" cy="3148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2170800" y="2300400"/>
            <a:ext cx="2173650" cy="3735857"/>
            <a:chOff x="785610" y="1032684"/>
            <a:chExt cx="3056487" cy="5253190"/>
          </a:xfrm>
        </p:grpSpPr>
        <p:cxnSp>
          <p:nvCxnSpPr>
            <p:cNvPr id="11" name="Conector reto 10"/>
            <p:cNvCxnSpPr>
              <a:stCxn id="15" idx="1"/>
            </p:cNvCxnSpPr>
            <p:nvPr/>
          </p:nvCxnSpPr>
          <p:spPr>
            <a:xfrm flipH="1" flipV="1">
              <a:off x="1233222" y="3641559"/>
              <a:ext cx="1461716" cy="12966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>
              <a:stCxn id="15" idx="7"/>
            </p:cNvCxnSpPr>
            <p:nvPr/>
          </p:nvCxnSpPr>
          <p:spPr>
            <a:xfrm flipV="1">
              <a:off x="3277256" y="2560928"/>
              <a:ext cx="564841" cy="237732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ângulo 12"/>
            <p:cNvSpPr/>
            <p:nvPr/>
          </p:nvSpPr>
          <p:spPr>
            <a:xfrm>
              <a:off x="2214330" y="5298419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3437217" y="5309986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/>
            <p:cNvSpPr/>
            <p:nvPr/>
          </p:nvSpPr>
          <p:spPr>
            <a:xfrm>
              <a:off x="2574336" y="4817654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772081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ipse 16"/>
            <p:cNvSpPr/>
            <p:nvPr/>
          </p:nvSpPr>
          <p:spPr>
            <a:xfrm>
              <a:off x="3060113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2446071" y="5229415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ipse 18"/>
            <p:cNvSpPr/>
            <p:nvPr/>
          </p:nvSpPr>
          <p:spPr>
            <a:xfrm>
              <a:off x="785610" y="1032684"/>
              <a:ext cx="3056487" cy="30564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1651211" y="2381695"/>
              <a:ext cx="376262" cy="37626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Elipse 23"/>
            <p:cNvSpPr/>
            <p:nvPr/>
          </p:nvSpPr>
          <p:spPr>
            <a:xfrm>
              <a:off x="3278412" y="2249489"/>
              <a:ext cx="356517" cy="35651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2774356" y="1508114"/>
              <a:ext cx="376263" cy="37626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Elipse 25"/>
            <p:cNvSpPr/>
            <p:nvPr/>
          </p:nvSpPr>
          <p:spPr>
            <a:xfrm>
              <a:off x="902900" y="3259866"/>
              <a:ext cx="386836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Conector reto 26"/>
            <p:cNvCxnSpPr>
              <a:stCxn id="31" idx="0"/>
              <a:endCxn id="25" idx="4"/>
            </p:cNvCxnSpPr>
            <p:nvPr/>
          </p:nvCxnSpPr>
          <p:spPr>
            <a:xfrm flipH="1" flipV="1">
              <a:off x="2962488" y="1884377"/>
              <a:ext cx="190910" cy="17177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>
              <a:stCxn id="31" idx="1"/>
              <a:endCxn id="20" idx="5"/>
            </p:cNvCxnSpPr>
            <p:nvPr/>
          </p:nvCxnSpPr>
          <p:spPr>
            <a:xfrm flipH="1" flipV="1">
              <a:off x="1972371" y="2702855"/>
              <a:ext cx="1050124" cy="9534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>
              <a:stCxn id="25" idx="4"/>
              <a:endCxn id="24" idx="1"/>
            </p:cNvCxnSpPr>
            <p:nvPr/>
          </p:nvCxnSpPr>
          <p:spPr>
            <a:xfrm>
              <a:off x="2962488" y="1884377"/>
              <a:ext cx="368135" cy="4173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>
              <a:stCxn id="26" idx="7"/>
              <a:endCxn id="20" idx="3"/>
            </p:cNvCxnSpPr>
            <p:nvPr/>
          </p:nvCxnSpPr>
          <p:spPr>
            <a:xfrm flipV="1">
              <a:off x="1233085" y="2702855"/>
              <a:ext cx="473228" cy="6112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2968273" y="3602098"/>
              <a:ext cx="370250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1998189" y="1032684"/>
              <a:ext cx="6399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itchFamily="34" charset="0"/>
                  <a:cs typeface="Arial" pitchFamily="34" charset="0"/>
                </a:rPr>
                <a:t>MAS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66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INTRODUÇÃO: OBJETIVOS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83568" y="1603248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Objetivo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31640" y="2269486"/>
            <a:ext cx="9627092" cy="172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Font typeface="Arial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Criar sistemas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multi-agentes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utilizando uma </a:t>
            </a: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 cognitiva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baseada em Java e </a:t>
            </a:r>
            <a:r>
              <a:rPr lang="pt-BR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AgentSpeak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pt-BR" sz="28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Jason Framework.</a:t>
            </a:r>
          </a:p>
          <a:p>
            <a:pPr marL="457200" indent="-457200">
              <a:spcBef>
                <a:spcPts val="1000"/>
              </a:spcBef>
              <a:buFont typeface="Arial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Criar agentes robóticos utilizando a arquitetura customizada </a:t>
            </a: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endParaRPr lang="pt-BR" b="1" u="sng" dirty="0" smtClean="0">
              <a:solidFill>
                <a:schemeClr val="tx2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pt-BR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31640" y="4550513"/>
            <a:ext cx="9627092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Font typeface="Arial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Firmar uma </a:t>
            </a:r>
            <a:r>
              <a:rPr lang="pt-BR" b="1" u="sng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parceria </a:t>
            </a:r>
            <a:r>
              <a:rPr lang="pt-BR" b="1" u="sng" dirty="0" err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extensionista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institucional entre o Projeto Turing do </a:t>
            </a:r>
            <a:r>
              <a:rPr lang="pt-BR" sz="2000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CEFET/RJ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o </a:t>
            </a:r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IFC Fraiburgo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457200" indent="-457200">
              <a:spcBef>
                <a:spcPts val="1000"/>
              </a:spcBef>
              <a:buFont typeface="Arial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permitir à equipe do IFC desenvolver projetos científicos para </a:t>
            </a:r>
            <a:r>
              <a:rPr lang="pt-BR" b="1" u="sng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participar</a:t>
            </a:r>
            <a:r>
              <a:rPr lang="pt-BR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 </a:t>
            </a:r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Mostra Nacional de Robótica de 2016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endParaRPr lang="pt-BR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83568" y="3909924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Objetivo Secundário </a:t>
            </a:r>
          </a:p>
        </p:txBody>
      </p:sp>
    </p:spTree>
    <p:extLst>
      <p:ext uri="{BB962C8B-B14F-4D97-AF65-F5344CB8AC3E}">
        <p14:creationId xmlns:p14="http://schemas.microsoft.com/office/powerpoint/2010/main" val="39763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u="sng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A </a:t>
            </a:r>
            <a:r>
              <a:rPr lang="en-US" sz="3200" u="sng" dirty="0" err="1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u="sng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u="sng" dirty="0" err="1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u="sng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  <a:endParaRPr lang="en-US" sz="3200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Jason Framework 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ARGO for Jason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4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ARQUITETURA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28" name="Picture 4" descr="https://upload.wikimedia.org/wikipedia/commons/4/45/Raspberry_Pi_-_Mode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54" y="2506001"/>
            <a:ext cx="1288345" cy="12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ofttechdhaka.com/softtech/wp-content/uploads/2016/03/MacbookPro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619" y="2663953"/>
            <a:ext cx="1430220" cy="87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zamnesia.com/img/cms/Blog/IMG/LEDs/LEDs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" y="4324809"/>
            <a:ext cx="930158" cy="8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ktinformatica.com/sites/default/files/sensor-de-distancia-por-ultrasonidos-p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05" y="4563960"/>
            <a:ext cx="520350" cy="34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blog.vidadesilicio.com.br/wp-content/uploads/2015/06/LM3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41" y="4344674"/>
            <a:ext cx="853044" cy="85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Microchip Technology PIC16F887-I/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348" y="2744455"/>
            <a:ext cx="953893" cy="6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www.zamnesia.com/img/cms/Blog/IMG/LEDs/LEDs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22" y="4304944"/>
            <a:ext cx="930158" cy="8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www.ktinformatica.com/sites/default/files/sensor-de-distancia-por-ultrasonidos-p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066" y="4544095"/>
            <a:ext cx="520350" cy="34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blog.vidadesilicio.com.br/wp-content/uploads/2015/06/LM3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002" y="4324809"/>
            <a:ext cx="853044" cy="85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media.silicio.mx/media/catalog/product/cache/1/image/650x650/5e06319eda06f020e43594a9c230972d/r/o/rob103f3m/4WD-Plataforma-rob%C3%B3tica-para-Robot-Arduino--3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60" y="4555975"/>
            <a:ext cx="1677164" cy="167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5433371" y="2820901"/>
            <a:ext cx="75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</a:t>
            </a:r>
          </a:p>
        </p:txBody>
      </p:sp>
      <p:cxnSp>
        <p:nvCxnSpPr>
          <p:cNvPr id="24" name="Conector de seta reta 23"/>
          <p:cNvCxnSpPr/>
          <p:nvPr/>
        </p:nvCxnSpPr>
        <p:spPr>
          <a:xfrm flipH="1">
            <a:off x="8611656" y="3089035"/>
            <a:ext cx="79726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773715" y="3469582"/>
            <a:ext cx="502625" cy="6738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V="1">
            <a:off x="1387780" y="3642123"/>
            <a:ext cx="141188" cy="6628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endCxn id="1026" idx="2"/>
          </p:cNvCxnSpPr>
          <p:nvPr/>
        </p:nvCxnSpPr>
        <p:spPr>
          <a:xfrm flipH="1" flipV="1">
            <a:off x="1813336" y="3588408"/>
            <a:ext cx="446362" cy="63157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 flipV="1">
            <a:off x="10072401" y="3565480"/>
            <a:ext cx="239848" cy="5779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 flipV="1">
            <a:off x="10663066" y="3515295"/>
            <a:ext cx="260176" cy="78964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 flipH="1" flipV="1">
            <a:off x="10923241" y="3401639"/>
            <a:ext cx="840515" cy="7418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upload.wikimedia.org/wikipedia/commons/3/38/Arduino_Uno_-_R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39" y="2713215"/>
            <a:ext cx="875193" cy="87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de seta reta 18"/>
          <p:cNvCxnSpPr/>
          <p:nvPr/>
        </p:nvCxnSpPr>
        <p:spPr>
          <a:xfrm>
            <a:off x="2474622" y="3103175"/>
            <a:ext cx="74525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o 54"/>
          <p:cNvGrpSpPr/>
          <p:nvPr/>
        </p:nvGrpSpPr>
        <p:grpSpPr>
          <a:xfrm>
            <a:off x="5206093" y="945907"/>
            <a:ext cx="1200402" cy="1188498"/>
            <a:chOff x="2986705" y="3486753"/>
            <a:chExt cx="1901424" cy="1882569"/>
          </a:xfrm>
        </p:grpSpPr>
        <p:grpSp>
          <p:nvGrpSpPr>
            <p:cNvPr id="41" name="Grupo 40"/>
            <p:cNvGrpSpPr/>
            <p:nvPr/>
          </p:nvGrpSpPr>
          <p:grpSpPr>
            <a:xfrm>
              <a:off x="2986705" y="3530107"/>
              <a:ext cx="1901424" cy="1839215"/>
              <a:chOff x="3002859" y="3541539"/>
              <a:chExt cx="1901424" cy="1839215"/>
            </a:xfrm>
          </p:grpSpPr>
          <p:sp>
            <p:nvSpPr>
              <p:cNvPr id="42" name="Elipse 41"/>
              <p:cNvSpPr/>
              <p:nvPr/>
            </p:nvSpPr>
            <p:spPr>
              <a:xfrm>
                <a:off x="3002859" y="3541539"/>
                <a:ext cx="1839214" cy="18392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Elipse 42"/>
              <p:cNvSpPr/>
              <p:nvPr/>
            </p:nvSpPr>
            <p:spPr>
              <a:xfrm>
                <a:off x="3478223" y="4326170"/>
                <a:ext cx="226412" cy="2264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Elipse 43"/>
              <p:cNvSpPr/>
              <p:nvPr/>
            </p:nvSpPr>
            <p:spPr>
              <a:xfrm>
                <a:off x="4689752" y="4188505"/>
                <a:ext cx="214531" cy="21453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4154065" y="3800500"/>
                <a:ext cx="226413" cy="22641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Elipse 45"/>
              <p:cNvSpPr/>
              <p:nvPr/>
            </p:nvSpPr>
            <p:spPr>
              <a:xfrm>
                <a:off x="3299625" y="5095739"/>
                <a:ext cx="232775" cy="22279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Conector reto 46"/>
              <p:cNvCxnSpPr>
                <a:stCxn id="51" idx="1"/>
                <a:endCxn id="45" idx="4"/>
              </p:cNvCxnSpPr>
              <p:nvPr/>
            </p:nvCxnSpPr>
            <p:spPr>
              <a:xfrm flipH="1" flipV="1">
                <a:off x="4267272" y="4026913"/>
                <a:ext cx="185866" cy="10295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>
                <a:stCxn id="51" idx="1"/>
                <a:endCxn id="43" idx="5"/>
              </p:cNvCxnSpPr>
              <p:nvPr/>
            </p:nvCxnSpPr>
            <p:spPr>
              <a:xfrm flipH="1" flipV="1">
                <a:off x="3671478" y="4519425"/>
                <a:ext cx="781660" cy="5370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>
                <a:stCxn id="45" idx="5"/>
                <a:endCxn id="44" idx="1"/>
              </p:cNvCxnSpPr>
              <p:nvPr/>
            </p:nvCxnSpPr>
            <p:spPr>
              <a:xfrm>
                <a:off x="4347321" y="3993756"/>
                <a:ext cx="373849" cy="22616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>
                <a:stCxn id="46" idx="0"/>
                <a:endCxn id="43" idx="3"/>
              </p:cNvCxnSpPr>
              <p:nvPr/>
            </p:nvCxnSpPr>
            <p:spPr>
              <a:xfrm flipV="1">
                <a:off x="3416013" y="4519425"/>
                <a:ext cx="95367" cy="5763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Elipse 50"/>
              <p:cNvSpPr/>
              <p:nvPr/>
            </p:nvSpPr>
            <p:spPr>
              <a:xfrm>
                <a:off x="4420510" y="5023845"/>
                <a:ext cx="222795" cy="22279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3645438" y="3857091"/>
                <a:ext cx="226412" cy="2264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Conector reto 52"/>
              <p:cNvCxnSpPr>
                <a:stCxn id="52" idx="6"/>
                <a:endCxn id="45" idx="2"/>
              </p:cNvCxnSpPr>
              <p:nvPr/>
            </p:nvCxnSpPr>
            <p:spPr>
              <a:xfrm flipV="1">
                <a:off x="3871850" y="3913707"/>
                <a:ext cx="282215" cy="56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Retângulo 53"/>
            <p:cNvSpPr/>
            <p:nvPr/>
          </p:nvSpPr>
          <p:spPr>
            <a:xfrm>
              <a:off x="3540986" y="3486753"/>
              <a:ext cx="790181" cy="414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050" b="1" dirty="0" smtClean="0">
                  <a:latin typeface="Arial" pitchFamily="34" charset="0"/>
                  <a:cs typeface="Arial" pitchFamily="34" charset="0"/>
                </a:rPr>
                <a:t>SMA</a:t>
              </a:r>
              <a:endParaRPr lang="en-US" sz="1050" dirty="0"/>
            </a:p>
          </p:txBody>
        </p:sp>
      </p:grpSp>
      <p:sp>
        <p:nvSpPr>
          <p:cNvPr id="64" name="Seta para a direita 63"/>
          <p:cNvSpPr/>
          <p:nvPr/>
        </p:nvSpPr>
        <p:spPr>
          <a:xfrm rot="5400000">
            <a:off x="6768204" y="1645108"/>
            <a:ext cx="1126725" cy="595063"/>
          </a:xfrm>
          <a:prstGeom prst="rightArrow">
            <a:avLst>
              <a:gd name="adj1" fmla="val 51178"/>
              <a:gd name="adj2" fmla="val 4839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b="1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6513850" y="1369124"/>
            <a:ext cx="969090" cy="271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embarcado</a:t>
            </a:r>
            <a:endParaRPr lang="en-US" sz="800" b="1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5" name="Seta para a direita 64"/>
          <p:cNvSpPr/>
          <p:nvPr/>
        </p:nvSpPr>
        <p:spPr>
          <a:xfrm rot="5400000">
            <a:off x="3700038" y="1677535"/>
            <a:ext cx="1126725" cy="595063"/>
          </a:xfrm>
          <a:prstGeom prst="rightArrow">
            <a:avLst>
              <a:gd name="adj1" fmla="val 51178"/>
              <a:gd name="adj2" fmla="val 4839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b="1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4141716" y="1401551"/>
            <a:ext cx="969090" cy="271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embarcado</a:t>
            </a:r>
            <a:endParaRPr lang="en-US" sz="800" b="1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68" name="Conector de seta reta 67"/>
          <p:cNvCxnSpPr/>
          <p:nvPr/>
        </p:nvCxnSpPr>
        <p:spPr>
          <a:xfrm>
            <a:off x="2234464" y="3371583"/>
            <a:ext cx="2652417" cy="162792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/>
          <p:cNvCxnSpPr/>
          <p:nvPr/>
        </p:nvCxnSpPr>
        <p:spPr>
          <a:xfrm flipH="1">
            <a:off x="6833475" y="3468367"/>
            <a:ext cx="2839760" cy="1459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2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ARQUITETURA: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066" y="1063448"/>
            <a:ext cx="7240108" cy="50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ARQUITETURA: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FLUXO DA MENSAGEM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8" name="Colchete esquerdo 7"/>
          <p:cNvSpPr/>
          <p:nvPr/>
        </p:nvSpPr>
        <p:spPr bwMode="auto">
          <a:xfrm>
            <a:off x="6662471" y="4913285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9" name="Conector reto 8"/>
          <p:cNvCxnSpPr>
            <a:stCxn id="8" idx="1"/>
          </p:cNvCxnSpPr>
          <p:nvPr/>
        </p:nvCxnSpPr>
        <p:spPr bwMode="auto">
          <a:xfrm flipH="1">
            <a:off x="6489685" y="5451894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tângulo 9"/>
          <p:cNvSpPr/>
          <p:nvPr/>
        </p:nvSpPr>
        <p:spPr>
          <a:xfrm>
            <a:off x="6763564" y="4913285"/>
            <a:ext cx="4563464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MR10"/>
              </a:rPr>
              <a:t>Sensores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capturam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dados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brutos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mundo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real 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os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envia</a:t>
            </a:r>
            <a:r>
              <a:rPr lang="en-US" dirty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para um dos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microcontroladores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escolhido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para 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projeto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5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ARQUITETURA: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FLUXO DA MENSAGEM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4102406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4641015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4" y="4102406"/>
            <a:ext cx="4563463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MR10"/>
              </a:rPr>
              <a:t>Na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programação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microcontrolador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os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dados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brutos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transformados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percepções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baseado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na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linguagem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programação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orientada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agentes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escolhida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ARQUITETURA: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FLUXO DA MENSAGEM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3533057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4071666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4" y="3533057"/>
            <a:ext cx="4563463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MR10"/>
              </a:rPr>
              <a:t>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Javino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é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responsável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por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enviar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percepções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para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camada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raciocínio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usando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comunicação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serial.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14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A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Jason Framework 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ARGO for Jason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54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ARQUITETURA: FLUXO DA MENSAGEM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0" y="1738764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4" y="2277373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3" y="1738764"/>
            <a:ext cx="4563464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MR10"/>
              </a:rPr>
              <a:t>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agente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é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capaz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raciocinar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com as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percepções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que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vem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diretamente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mundo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real.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Além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disso, o SMA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pode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ser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embarcado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placas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computadorizadas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como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Raspberry Pi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ou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computadores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com interface USB.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ARQUITETURA: FLUXO DA MENSAGEM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1738771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2277380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4" y="1738771"/>
            <a:ext cx="4563463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MR10"/>
              </a:rPr>
              <a:t>Então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, 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agente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delibera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e se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alguma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ação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precisar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ser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ecevutada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uma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mensagem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é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enviada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camada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baixo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utilizando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Javino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ARQUITETURA: FLUXO DA MENSAGEM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3515808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4054417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4" y="3515808"/>
            <a:ext cx="4563463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MR10"/>
              </a:rPr>
              <a:t>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Javino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envia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mensagens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ações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para 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microcontrolador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que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está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conectado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na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porta USB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identificado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na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mensagem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7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ARQUITETURA: FLUXO DA MENSAGEM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4102403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4641012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4" y="4102403"/>
            <a:ext cx="4411063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MR10"/>
              </a:rPr>
              <a:t>Todas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funções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possíveis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dos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atuadores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programadas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para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serem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executadas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resposta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mensagens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da porta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seriais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vinda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Javino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ARQUITETURA: FLUXO DA MENSAGEM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4913285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5451894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662470" y="5282617"/>
            <a:ext cx="2984739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MR10"/>
              </a:rPr>
              <a:t>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efetuador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é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ativado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9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ARQUITETURA: PROTÓTIPOS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" y="931459"/>
            <a:ext cx="3613252" cy="270993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2300"/>
            <a:ext cx="3616657" cy="271249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28" y="931458"/>
            <a:ext cx="3212001" cy="535333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57" y="931459"/>
            <a:ext cx="3613253" cy="27099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58" y="3575714"/>
            <a:ext cx="3613252" cy="270993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296" y="923892"/>
            <a:ext cx="3020702" cy="53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6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A </a:t>
            </a:r>
            <a:r>
              <a:rPr lang="en-US" sz="3200" dirty="0" err="1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  <a:endParaRPr lang="en-US" sz="32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u="sng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Jason Framework</a:t>
            </a:r>
            <a:r>
              <a:rPr lang="en-US" sz="3200" dirty="0"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ARGO for Jason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27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882854" y="1772301"/>
            <a:ext cx="104262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JASON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 framework baseado em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AgentSpeak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Java que utiliza as principais características do PRS. Em JASON um agente é composto de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crenças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400" b="1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planos</a:t>
            </a:r>
            <a:r>
              <a:rPr lang="pt-BR" sz="2400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lang="pt-BR" sz="24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ações</a:t>
            </a:r>
            <a:r>
              <a:rPr lang="pt-BR" sz="24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é programado utilizando o </a:t>
            </a:r>
            <a:r>
              <a:rPr lang="pt-BR" sz="2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AgentSpeak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1841678" y="3358185"/>
            <a:ext cx="86610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Os agentes em JASON estão inseridos em um ambiente onde as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percepções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reações a estímulos</a:t>
            </a:r>
            <a:r>
              <a:rPr lang="pt-BR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ambiente podem ser programadas em Java [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Bordini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al., 2007].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917879" y="4905883"/>
            <a:ext cx="86610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Contudo, ao usar o </a:t>
            </a:r>
            <a:r>
              <a:rPr lang="pt-BR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as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percepções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provenientes do mundo real (</a:t>
            </a:r>
            <a:r>
              <a:rPr lang="pt-BR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sensores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e o agente as recebe automaticamente, sem intervenção do programador [Pantoja et al., 2016].</a:t>
            </a:r>
          </a:p>
        </p:txBody>
      </p:sp>
    </p:spTree>
    <p:extLst>
      <p:ext uri="{BB962C8B-B14F-4D97-AF65-F5344CB8AC3E}">
        <p14:creationId xmlns:p14="http://schemas.microsoft.com/office/powerpoint/2010/main" val="208653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1999" cy="7725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983001" y="1305991"/>
            <a:ext cx="7776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Criando um Novo Projeto Jason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pt-BR" sz="2400" dirty="0"/>
              <a:t>File&gt;New&gt;</a:t>
            </a:r>
            <a:r>
              <a:rPr lang="pt-BR" sz="2400" dirty="0" err="1"/>
              <a:t>Other</a:t>
            </a:r>
            <a:r>
              <a:rPr lang="pt-BR" sz="2400" dirty="0"/>
              <a:t>&gt;Jason Project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pt-BR" sz="24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48840" y="2581841"/>
            <a:ext cx="3282922" cy="306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4131" y="2581841"/>
            <a:ext cx="3256394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Seta entalhada para a direita 20"/>
          <p:cNvSpPr/>
          <p:nvPr/>
        </p:nvSpPr>
        <p:spPr>
          <a:xfrm>
            <a:off x="5805074" y="3949993"/>
            <a:ext cx="833033" cy="412624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30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98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Criando um Novo Projeto Jason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9955" y="2148290"/>
            <a:ext cx="4103539" cy="390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CaixaDeTexto 23"/>
          <p:cNvSpPr txBox="1"/>
          <p:nvPr/>
        </p:nvSpPr>
        <p:spPr>
          <a:xfrm>
            <a:off x="4129038" y="286837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3985022" y="2868370"/>
            <a:ext cx="252028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5"/>
          <p:cNvCxnSpPr>
            <a:endCxn id="25" idx="1"/>
          </p:cNvCxnSpPr>
          <p:nvPr/>
        </p:nvCxnSpPr>
        <p:spPr>
          <a:xfrm>
            <a:off x="3264942" y="3084394"/>
            <a:ext cx="7200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896790" y="2652346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Colocar o nome do projeto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4273054" y="4092506"/>
            <a:ext cx="18002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/>
          <p:cNvCxnSpPr/>
          <p:nvPr/>
        </p:nvCxnSpPr>
        <p:spPr>
          <a:xfrm>
            <a:off x="6073254" y="4236522"/>
            <a:ext cx="28083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8881566" y="3660458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Começar o projeto com um ambiente definido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99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u="sng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u="sng" dirty="0" err="1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u="sng" dirty="0" smtClean="0">
              <a:ln w="3175">
                <a:solidFill>
                  <a:schemeClr val="tx1"/>
                </a:solidFill>
              </a:ln>
              <a:solidFill>
                <a:srgbClr val="FFFF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A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Jason Framework 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ARGO for Jason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98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Criando um Novo Projeto Jason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8414" y="2697741"/>
            <a:ext cx="2952328" cy="211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tângulo 23"/>
          <p:cNvSpPr/>
          <p:nvPr/>
        </p:nvSpPr>
        <p:spPr>
          <a:xfrm>
            <a:off x="4424398" y="3374907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1976126" y="294285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Pasta com os arquivos dos agentes em </a:t>
            </a:r>
            <a:r>
              <a:rPr lang="pt-BR" dirty="0" err="1" smtClean="0">
                <a:solidFill>
                  <a:srgbClr val="FF0000"/>
                </a:solidFill>
              </a:rPr>
              <a:t>AgentSpeak</a:t>
            </a:r>
            <a:endParaRPr lang="pt-BR" dirty="0" smtClean="0">
              <a:solidFill>
                <a:srgbClr val="FF0000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4856446" y="3086875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/>
          <p:cNvCxnSpPr/>
          <p:nvPr/>
        </p:nvCxnSpPr>
        <p:spPr>
          <a:xfrm>
            <a:off x="6152590" y="3230891"/>
            <a:ext cx="23762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8528854" y="2798843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Pasta com os arquivos do ambiente em Java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29" name="Conector reto 28"/>
          <p:cNvCxnSpPr/>
          <p:nvPr/>
        </p:nvCxnSpPr>
        <p:spPr>
          <a:xfrm>
            <a:off x="3488294" y="3518923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>
          <a:xfrm>
            <a:off x="4856446" y="4527035"/>
            <a:ext cx="17281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reto 30"/>
          <p:cNvCxnSpPr/>
          <p:nvPr/>
        </p:nvCxnSpPr>
        <p:spPr>
          <a:xfrm>
            <a:off x="6584638" y="4671051"/>
            <a:ext cx="19442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/>
          <p:cNvSpPr txBox="1"/>
          <p:nvPr/>
        </p:nvSpPr>
        <p:spPr>
          <a:xfrm>
            <a:off x="8528854" y="4239003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Arquivo de configuração do SMA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9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982800" y="1306800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Inserindo um Novo Agente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pt-BR" sz="2400" dirty="0"/>
              <a:t>File&gt;New&gt;</a:t>
            </a:r>
            <a:r>
              <a:rPr lang="pt-BR" sz="2400" dirty="0" err="1"/>
              <a:t>Other</a:t>
            </a:r>
            <a:r>
              <a:rPr lang="pt-BR" sz="2400" dirty="0"/>
              <a:t>&gt;Agent</a:t>
            </a:r>
            <a:endParaRPr lang="pt-BR" sz="24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1357" y="3481564"/>
            <a:ext cx="351111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1777" y="2473453"/>
            <a:ext cx="325085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eta entalhada para a direita 24"/>
          <p:cNvSpPr/>
          <p:nvPr/>
        </p:nvSpPr>
        <p:spPr>
          <a:xfrm>
            <a:off x="5656470" y="3841604"/>
            <a:ext cx="833033" cy="412624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9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8198" y="1989262"/>
            <a:ext cx="3513186" cy="404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tângulo 21"/>
          <p:cNvSpPr/>
          <p:nvPr/>
        </p:nvSpPr>
        <p:spPr>
          <a:xfrm>
            <a:off x="4642992" y="4725566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2338736" y="3861470"/>
            <a:ext cx="1440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Digitar o nome do Agente. </a:t>
            </a:r>
            <a:r>
              <a:rPr lang="pt-BR" b="1" dirty="0" smtClean="0">
                <a:solidFill>
                  <a:srgbClr val="FF0000"/>
                </a:solidFill>
              </a:rPr>
              <a:t>A primeira letra deve ser MINÚSCULA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3706888" y="4869582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Inserindo um Novo Agente</a:t>
            </a:r>
          </a:p>
        </p:txBody>
      </p:sp>
    </p:spTree>
    <p:extLst>
      <p:ext uri="{BB962C8B-B14F-4D97-AF65-F5344CB8AC3E}">
        <p14:creationId xmlns:p14="http://schemas.microsoft.com/office/powerpoint/2010/main" val="99745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Inserindo um Novo Agente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1874" y="2575198"/>
            <a:ext cx="67437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631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Configurando o SMA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662" y="2419194"/>
            <a:ext cx="680085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tângulo 23"/>
          <p:cNvSpPr/>
          <p:nvPr/>
        </p:nvSpPr>
        <p:spPr>
          <a:xfrm>
            <a:off x="5476006" y="3283290"/>
            <a:ext cx="180020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8716366" y="2908149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Especificação dos agentes participantes do SMA</a:t>
            </a:r>
          </a:p>
        </p:txBody>
      </p:sp>
      <p:cxnSp>
        <p:nvCxnSpPr>
          <p:cNvPr id="26" name="Conector reto 25"/>
          <p:cNvCxnSpPr/>
          <p:nvPr/>
        </p:nvCxnSpPr>
        <p:spPr>
          <a:xfrm>
            <a:off x="7276206" y="3571322"/>
            <a:ext cx="1368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>
            <a:off x="5628406" y="3931362"/>
            <a:ext cx="21518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reto 27"/>
          <p:cNvCxnSpPr/>
          <p:nvPr/>
        </p:nvCxnSpPr>
        <p:spPr>
          <a:xfrm>
            <a:off x="6628134" y="4219394"/>
            <a:ext cx="0" cy="72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5331990" y="4963281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Especificação do endereço da pasta onde estão localizados os agentes </a:t>
            </a:r>
          </a:p>
        </p:txBody>
      </p:sp>
    </p:spTree>
    <p:extLst>
      <p:ext uri="{BB962C8B-B14F-4D97-AF65-F5344CB8AC3E}">
        <p14:creationId xmlns:p14="http://schemas.microsoft.com/office/powerpoint/2010/main" val="14959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Executando o SMA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537" y="2427737"/>
            <a:ext cx="33242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tângulo 23"/>
          <p:cNvSpPr/>
          <p:nvPr/>
        </p:nvSpPr>
        <p:spPr>
          <a:xfrm>
            <a:off x="4505465" y="4804001"/>
            <a:ext cx="180020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2201209" y="4443961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Selecionar o arquivo de configuração</a:t>
            </a:r>
          </a:p>
        </p:txBody>
      </p:sp>
      <p:cxnSp>
        <p:nvCxnSpPr>
          <p:cNvPr id="26" name="Conector reto 25"/>
          <p:cNvCxnSpPr/>
          <p:nvPr/>
        </p:nvCxnSpPr>
        <p:spPr>
          <a:xfrm>
            <a:off x="3497353" y="4948017"/>
            <a:ext cx="10081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>
            <a:off x="5729601" y="2595560"/>
            <a:ext cx="504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8753937" y="2163512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Executar o projeto</a:t>
            </a:r>
          </a:p>
        </p:txBody>
      </p:sp>
      <p:cxnSp>
        <p:nvCxnSpPr>
          <p:cNvPr id="29" name="Conector reto 28"/>
          <p:cNvCxnSpPr/>
          <p:nvPr/>
        </p:nvCxnSpPr>
        <p:spPr>
          <a:xfrm>
            <a:off x="6233657" y="2739576"/>
            <a:ext cx="2520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Executando o SMA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5639" y="1954835"/>
            <a:ext cx="6480720" cy="393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33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3369" y="2074565"/>
            <a:ext cx="4545260" cy="3792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Debug do SMA</a:t>
            </a:r>
          </a:p>
        </p:txBody>
      </p:sp>
    </p:spTree>
    <p:extLst>
      <p:ext uri="{BB962C8B-B14F-4D97-AF65-F5344CB8AC3E}">
        <p14:creationId xmlns:p14="http://schemas.microsoft.com/office/powerpoint/2010/main" val="232638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FRAMEWORK: CRENÇAS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Beliefs</a:t>
            </a:r>
            <a:endParaRPr lang="pt-BR" sz="24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130928" y="2194475"/>
            <a:ext cx="78289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Jason, um agente armazena as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informações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percebidas do ambiente; as informações internas; e informações de comunicação através de crenças. 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3129558" y="3518986"/>
            <a:ext cx="5742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crenças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 armazenadas em uma 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 de Crenças</a:t>
            </a:r>
            <a:r>
              <a:rPr lang="pt-BR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Belief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Base).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319718" y="4772532"/>
            <a:ext cx="69127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crenças são representadas como predicados da </a:t>
            </a:r>
            <a:r>
              <a:rPr lang="pt-BR" sz="24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lógica tradicional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Os </a:t>
            </a: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predicados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representam propriedades particulares.</a:t>
            </a:r>
          </a:p>
        </p:txBody>
      </p:sp>
    </p:spTree>
    <p:extLst>
      <p:ext uri="{BB962C8B-B14F-4D97-AF65-F5344CB8AC3E}">
        <p14:creationId xmlns:p14="http://schemas.microsoft.com/office/powerpoint/2010/main" val="23559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CRENÇAS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Tipos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342800" y="2060848"/>
            <a:ext cx="64294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Percepções do Ambiente (</a:t>
            </a: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Percepts</a:t>
            </a: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42800" y="328498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Notas Mentais (Mental Notes)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342800" y="5111652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Comunicação 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1342800" y="2494637"/>
            <a:ext cx="10131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Informações coletadas pelo agente que são relativas ao sensoriamento constante do ambiente.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1342800" y="3717032"/>
            <a:ext cx="1013186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Informações adicionadas na base de crenças pelo próprio agente. </a:t>
            </a:r>
          </a:p>
          <a:p>
            <a:pPr marL="1200150" lvl="2" indent="-28575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coisas que aconteceram no passado; </a:t>
            </a:r>
          </a:p>
          <a:p>
            <a:pPr marL="1200150" lvl="2" indent="-28575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promessas; </a:t>
            </a:r>
          </a:p>
          <a:p>
            <a:pPr marL="1200150" lvl="2" indent="-28575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execução de um plano; </a:t>
            </a:r>
          </a:p>
          <a:p>
            <a:pPr marL="1200150" lvl="2" indent="-285750" algn="just">
              <a:buFont typeface="Wingdings" panose="05000000000000000000" pitchFamily="2" charset="2"/>
              <a:buChar char="ü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 do ambiente.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342800" y="5473433"/>
            <a:ext cx="10033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Informações obtidas pelo agente através da interação com outros agentes.</a:t>
            </a:r>
          </a:p>
        </p:txBody>
      </p:sp>
    </p:spTree>
    <p:extLst>
      <p:ext uri="{BB962C8B-B14F-4D97-AF65-F5344CB8AC3E}">
        <p14:creationId xmlns:p14="http://schemas.microsoft.com/office/powerpoint/2010/main" val="16505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AGENTE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358153" y="1561775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Agente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32930" y="2558677"/>
            <a:ext cx="546095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Conforme [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Wooldridge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2000], agentes são componentes 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autônomos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cognitivos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originados da </a:t>
            </a:r>
            <a:r>
              <a:rPr lang="pt-BR" i="1" u="sng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inteligência artificial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situados em um </a:t>
            </a:r>
            <a:r>
              <a:rPr lang="pt-BR" sz="2400" b="1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ambiente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possuem uma biblioteca de </a:t>
            </a:r>
            <a:r>
              <a:rPr lang="pt-BR" sz="2400" b="1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planos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 possíveis </a:t>
            </a:r>
            <a:r>
              <a:rPr lang="pt-BR" sz="2400" b="1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ações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resposta aos estímulos </a:t>
            </a:r>
            <a:r>
              <a:rPr lang="pt-BR" sz="2400" b="1" dirty="0" smtClean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percebidos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com a finalidade de atingir seus </a:t>
            </a:r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projeto e modificar o ambiente em que estão inseridos.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715" y="2356780"/>
            <a:ext cx="5215998" cy="270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3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CRENÇAS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Exemplos: Crenças Iniciais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342800" y="2195572"/>
            <a:ext cx="1930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salario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(5000).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42800" y="2555612"/>
            <a:ext cx="1512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paulo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(alto).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342800" y="2915652"/>
            <a:ext cx="2282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missionStarted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1342800" y="3275692"/>
            <a:ext cx="2915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carro(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ferrari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kadu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2545137" y="4223741"/>
            <a:ext cx="83010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OBS. 1: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Toda </a:t>
            </a:r>
            <a:r>
              <a:rPr lang="pt-BR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crença inicial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Jason deve terminar com </a:t>
            </a:r>
            <a:r>
              <a:rPr lang="pt-BR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3137503" y="5101183"/>
            <a:ext cx="6800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OBS. 2: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Toda </a:t>
            </a:r>
            <a:r>
              <a:rPr lang="pt-BR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crença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 começar com letra </a:t>
            </a:r>
            <a:r>
              <a:rPr lang="pt-BR" b="1" u="sng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MINÚSCULA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63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CRENÇAS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Exemplos: </a:t>
            </a: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Strong</a:t>
            </a: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Negation</a:t>
            </a:r>
            <a:endParaRPr lang="pt-BR" sz="24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342800" y="2555612"/>
            <a:ext cx="3004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~alto(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carlos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42799" y="2195572"/>
            <a:ext cx="3004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~missionStarted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342800" y="2924944"/>
            <a:ext cx="1728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~dia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3486692" y="4450819"/>
            <a:ext cx="55234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OBS.: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Toda </a:t>
            </a:r>
            <a:r>
              <a:rPr lang="pt-BR" sz="2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strong</a:t>
            </a:r>
            <a:r>
              <a:rPr lang="pt-BR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negation</a:t>
            </a:r>
            <a:r>
              <a:rPr lang="pt-BR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Jason deve começar com </a:t>
            </a:r>
            <a:r>
              <a:rPr lang="pt-BR" sz="3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~</a:t>
            </a:r>
            <a:endParaRPr lang="pt-BR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98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CRENÇAS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Exemplos: Crenças Iniciais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403648" y="2195572"/>
            <a:ext cx="2169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salario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(5000</a:t>
            </a:r>
            <a:r>
              <a:rPr lang="pt-BR" dirty="0" smtClean="0"/>
              <a:t>).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2060848"/>
            <a:ext cx="4307091" cy="359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369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FRAMEWORK: GOALS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Goals</a:t>
            </a:r>
            <a:endParaRPr lang="pt-BR" sz="24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342844" y="2079461"/>
            <a:ext cx="82782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Jason, os </a:t>
            </a:r>
            <a:r>
              <a:rPr lang="pt-BR" sz="2400" b="1" dirty="0" err="1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(objetivos) representam os estados do mundo em que o agente deseja atingir.   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42800" y="3140968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Tipos</a:t>
            </a:r>
          </a:p>
        </p:txBody>
      </p:sp>
      <p:sp>
        <p:nvSpPr>
          <p:cNvPr id="20" name="Espaço Reservado para Conteúdo 2"/>
          <p:cNvSpPr txBox="1">
            <a:spLocks/>
          </p:cNvSpPr>
          <p:nvPr/>
        </p:nvSpPr>
        <p:spPr>
          <a:xfrm>
            <a:off x="1342800" y="3717032"/>
            <a:ext cx="9923379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Achievement</a:t>
            </a: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Goals</a:t>
            </a: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(!)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 objetivo para atingir determinado estado desejado pelo agente. </a:t>
            </a:r>
          </a:p>
          <a:p>
            <a:pPr marL="914400" lvl="1" indent="-457200" algn="l">
              <a:buFont typeface="+mj-lt"/>
              <a:buAutoNum type="arabicPeriod"/>
            </a:pPr>
            <a:endParaRPr lang="pt-BR" sz="16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342800" y="4941168"/>
            <a:ext cx="9481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 </a:t>
            </a: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Goals</a:t>
            </a: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(?)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 objetivo que tem basicamente a finalidade de resgatar informações da base de crenças do agente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1403648" y="4150821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403648" y="5373216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7532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GOALS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Exemplos: </a:t>
            </a: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Goals</a:t>
            </a: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Iniciais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3284141" y="2193676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!start.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3284141" y="2553716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thinking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438150" y="3448705"/>
            <a:ext cx="69556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OBS. 1: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Toda </a:t>
            </a:r>
            <a:r>
              <a:rPr lang="pt-BR" sz="2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</a:t>
            </a:r>
            <a:r>
              <a:rPr lang="pt-BR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inicial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Jason deve ser um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Achievement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começar com </a:t>
            </a:r>
            <a:r>
              <a:rPr lang="pt-BR" sz="3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e terminar com </a:t>
            </a:r>
            <a:r>
              <a:rPr lang="pt-BR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438150" y="4942289"/>
            <a:ext cx="69556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OBS. 2: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Todo </a:t>
            </a:r>
            <a:r>
              <a:rPr lang="pt-BR" sz="2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</a:t>
            </a:r>
            <a:r>
              <a:rPr lang="pt-BR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 começar com letra </a:t>
            </a:r>
            <a:r>
              <a:rPr lang="pt-BR" b="1" u="sng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MINÚSCULA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643" y="2149465"/>
            <a:ext cx="397192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72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GOALS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Exemplos: </a:t>
            </a: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Goals</a:t>
            </a: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Iniciais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2133" y="2077578"/>
            <a:ext cx="6012532" cy="3655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24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JASON FRAMEWORK: PLANOS E AÇÕES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Plans</a:t>
            </a: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&amp; </a:t>
            </a: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Actions</a:t>
            </a:r>
            <a:endParaRPr lang="pt-BR" sz="24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342800" y="2181673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Jason, um plano é composto por três partes: 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909838" y="3003816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 smtClean="0">
                <a:solidFill>
                  <a:schemeClr val="tx2"/>
                </a:solidFill>
              </a:rPr>
              <a:t>Triggering_event</a:t>
            </a:r>
            <a:r>
              <a:rPr lang="pt-BR" sz="3200" b="1" dirty="0" smtClean="0">
                <a:solidFill>
                  <a:schemeClr val="tx2"/>
                </a:solidFill>
              </a:rPr>
              <a:t> : </a:t>
            </a:r>
            <a:r>
              <a:rPr lang="pt-BR" sz="32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context</a:t>
            </a:r>
            <a:r>
              <a:rPr lang="pt-BR" sz="3200" b="1" dirty="0" smtClean="0">
                <a:solidFill>
                  <a:schemeClr val="tx2"/>
                </a:solidFill>
              </a:rPr>
              <a:t> &lt;-</a:t>
            </a:r>
            <a:r>
              <a:rPr lang="pt-BR" sz="3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200" b="1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pt-BR" sz="3200" b="1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endParaRPr lang="pt-BR" sz="3200" b="1" dirty="0" smtClean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5744" y="4177169"/>
            <a:ext cx="6072675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842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FRAMEWORK: PLANOS E AÇÕES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Formato de um Plano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342800" y="2060848"/>
            <a:ext cx="64294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Triggering</a:t>
            </a: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</a:t>
            </a:r>
            <a:endParaRPr lang="pt-BR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342800" y="35637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Context</a:t>
            </a:r>
            <a:endParaRPr lang="pt-BR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1342800" y="4759955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</a:t>
            </a: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1342800" y="2494637"/>
            <a:ext cx="9732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Um agente pode ter diversos objetivos. Os planos são ativados baseados nos eventos que podem ser ativados em determinado momento.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1342800" y="3995772"/>
            <a:ext cx="9732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São as condições para a ativação de um plano dentro vários eventos.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342800" y="5121736"/>
            <a:ext cx="9732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É o corpo do plano. Uma sequência de ações a ser executada pelo agente.</a:t>
            </a:r>
          </a:p>
        </p:txBody>
      </p:sp>
    </p:spTree>
    <p:extLst>
      <p:ext uri="{BB962C8B-B14F-4D97-AF65-F5344CB8AC3E}">
        <p14:creationId xmlns:p14="http://schemas.microsoft.com/office/powerpoint/2010/main" val="8147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FRAMEWORK: PLANOS E AÇÕES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Tipos de </a:t>
            </a: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Triggering</a:t>
            </a: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Events</a:t>
            </a:r>
            <a:endParaRPr lang="pt-BR" sz="24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342800" y="2060848"/>
            <a:ext cx="64294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Addition</a:t>
            </a:r>
            <a:endParaRPr lang="pt-BR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555776" y="2703100"/>
            <a:ext cx="66247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 ativados quando um plano é transformado de um desejo para uma </a:t>
            </a:r>
            <a:r>
              <a:rPr lang="pt-BR" sz="2000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intenção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na mente do agente. 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8348" y="4311041"/>
            <a:ext cx="2592288" cy="97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03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FRAMEWORK: PLANOS E AÇÕES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Tipos de </a:t>
            </a: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Triggering</a:t>
            </a: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Events</a:t>
            </a:r>
            <a:endParaRPr lang="pt-BR" sz="24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342800" y="204120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Deletion</a:t>
            </a:r>
            <a:endParaRPr lang="pt-BR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778478" y="2749375"/>
            <a:ext cx="662473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Funciona como um </a:t>
            </a:r>
            <a:r>
              <a:rPr lang="pt-BR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”tratamento de erros”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planos que não possuem ativação.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7118" y="3949983"/>
            <a:ext cx="2627263" cy="1670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tângulo 20"/>
          <p:cNvSpPr/>
          <p:nvPr/>
        </p:nvSpPr>
        <p:spPr>
          <a:xfrm>
            <a:off x="4543102" y="4886087"/>
            <a:ext cx="2808312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5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SMA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207567" y="1687006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Sistemas </a:t>
            </a:r>
            <a:r>
              <a:rPr lang="pt-BR" sz="28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Multi-Agentes</a:t>
            </a:r>
            <a:r>
              <a:rPr lang="pt-BR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(SMA)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65299" y="2785041"/>
            <a:ext cx="946139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SMA contem um quantitativo de agentes que se </a:t>
            </a:r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comunicam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 si e podem </a:t>
            </a:r>
            <a:r>
              <a:rPr lang="pt-BR" sz="24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agir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determinado </a:t>
            </a:r>
            <a:r>
              <a:rPr lang="pt-BR" sz="2400" b="1" dirty="0" smtClean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ambiente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Diferentes agentes possuem esferas de influência onde terão controle sobre o que será </a:t>
            </a:r>
            <a:r>
              <a:rPr lang="pt-BR" sz="2400" b="1" dirty="0" smtClean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percebido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ambiente e que podem coincidir em alguns casos. </a:t>
            </a:r>
          </a:p>
          <a:p>
            <a:pPr algn="ctr"/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 agentes ainda podem estar agrupados em </a:t>
            </a:r>
            <a:r>
              <a:rPr lang="pt-BR" sz="24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organizações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 a finalidade de atingir 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metas comuns. [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Wooldridge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2009].</a:t>
            </a:r>
          </a:p>
        </p:txBody>
      </p:sp>
    </p:spTree>
    <p:extLst>
      <p:ext uri="{BB962C8B-B14F-4D97-AF65-F5344CB8AC3E}">
        <p14:creationId xmlns:p14="http://schemas.microsoft.com/office/powerpoint/2010/main" val="33381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FRAMEWORK: PLANOS E AÇÕES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Tipos de Planos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342800" y="2046780"/>
            <a:ext cx="64294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Achievement</a:t>
            </a: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</a:t>
            </a:r>
            <a:endParaRPr lang="pt-BR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936031" y="2705362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 </a:t>
            </a:r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os agentes se comprometem em </a:t>
            </a:r>
            <a:r>
              <a:rPr lang="pt-BR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atingir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2255" y="4206688"/>
            <a:ext cx="2592288" cy="97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837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FRAMEWORK: PLANOS E AÇÕES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Tipos de Planos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342800" y="2060848"/>
            <a:ext cx="64294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 startAt="2"/>
            </a:pPr>
            <a:r>
              <a:rPr lang="pt-BR" sz="18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 Goal</a:t>
            </a:r>
            <a:endParaRPr lang="pt-BR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270401" y="2368989"/>
            <a:ext cx="74888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 planos que são ativados quando se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recuperam informações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 base de crenças.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1935" y="3164629"/>
            <a:ext cx="2376264" cy="3055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tângulo 20"/>
          <p:cNvSpPr/>
          <p:nvPr/>
        </p:nvSpPr>
        <p:spPr>
          <a:xfrm>
            <a:off x="4777919" y="5571753"/>
            <a:ext cx="144016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9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FRAMEWORK: PLANOS E AÇÕES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Tipos de Planos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342800" y="2062589"/>
            <a:ext cx="64294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 startAt="3"/>
            </a:pP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Belief</a:t>
            </a:r>
            <a:endParaRPr lang="pt-BR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756011" y="2720183"/>
            <a:ext cx="69847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 planos ativados quando o agente </a:t>
            </a:r>
            <a:r>
              <a:rPr lang="pt-BR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adiciona</a:t>
            </a:r>
            <a:r>
              <a:rPr lang="pt-BR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 </a:t>
            </a:r>
            <a:r>
              <a:rPr lang="pt-BR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</a:t>
            </a:r>
            <a:r>
              <a:rPr lang="pt-BR" sz="2000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crença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 sua base de crenças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3298" y="4034924"/>
            <a:ext cx="2880321" cy="178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tângulo 20"/>
          <p:cNvSpPr/>
          <p:nvPr/>
        </p:nvSpPr>
        <p:spPr>
          <a:xfrm>
            <a:off x="4679282" y="5167921"/>
            <a:ext cx="3024336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60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8564" y="3016371"/>
            <a:ext cx="237964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FRAMEWORK: PLANOS E AÇÕES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61391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Ações de um Plano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342800" y="2080267"/>
            <a:ext cx="64294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Achievement</a:t>
            </a: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Test </a:t>
            </a: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Goals</a:t>
            </a:r>
            <a:endParaRPr lang="pt-BR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2555776" y="2494639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 as chamadas para execução de um plano. 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2140" y="2986879"/>
            <a:ext cx="2376264" cy="319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tângulo 21"/>
          <p:cNvSpPr/>
          <p:nvPr/>
        </p:nvSpPr>
        <p:spPr>
          <a:xfrm>
            <a:off x="3238164" y="3736451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7126596" y="3736451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3310172" y="4672555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0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FRAMEWORK: PLANOS E AÇÕES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Ações de um Plano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342800" y="2060848"/>
            <a:ext cx="64294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 startAt="2"/>
            </a:pP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Mental Notes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2628248" y="2424336"/>
            <a:ext cx="73891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 ações que </a:t>
            </a:r>
            <a:r>
              <a:rPr lang="pt-BR" sz="20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adicionam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pt-BR" sz="20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removem</a:t>
            </a:r>
            <a:r>
              <a:rPr lang="pt-BR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 </a:t>
            </a:r>
            <a:r>
              <a:rPr lang="pt-BR" sz="20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atualizam</a:t>
            </a:r>
            <a:r>
              <a:rPr lang="pt-BR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crença</a:t>
            </a:r>
            <a:r>
              <a:rPr lang="pt-BR" sz="2400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 base de crença do agente. 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8248" y="3781447"/>
            <a:ext cx="2808313" cy="173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tângulo 20"/>
          <p:cNvSpPr/>
          <p:nvPr/>
        </p:nvSpPr>
        <p:spPr>
          <a:xfrm>
            <a:off x="2988289" y="4581885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5119" y="3213733"/>
            <a:ext cx="4332001" cy="302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tângulo 22"/>
          <p:cNvSpPr/>
          <p:nvPr/>
        </p:nvSpPr>
        <p:spPr>
          <a:xfrm>
            <a:off x="6444672" y="4653893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6300656" y="5878029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96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FRAMEWORK: PLANOS E AÇÕES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Ações de um Plano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342800" y="2062589"/>
            <a:ext cx="64294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 startAt="3"/>
            </a:pPr>
            <a:r>
              <a:rPr lang="pt-BR" sz="18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Internal Action</a:t>
            </a:r>
            <a:endParaRPr lang="pt-BR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403647" y="2494637"/>
            <a:ext cx="95410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 ações pré-definidas </a:t>
            </a:r>
            <a:r>
              <a:rPr lang="pt-BR" sz="2000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executadas</a:t>
            </a:r>
            <a:r>
              <a:rPr lang="pt-BR" sz="2000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internamente no agente. 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459436" y="3047149"/>
            <a:ext cx="26642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print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send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.broadcast</a:t>
            </a: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drop_all_desires</a:t>
            </a:r>
            <a:endParaRPr lang="pt-BR" sz="2400" b="1" dirty="0" smtClean="0"/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my_name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concat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length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min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5123732" y="3047149"/>
            <a:ext cx="26642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max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nth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sort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.substring</a:t>
            </a:r>
            <a:endParaRPr lang="pt-BR" sz="2400" b="1" dirty="0" smtClean="0"/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drop_all_events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abolish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.string</a:t>
            </a: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count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8004052" y="3047149"/>
            <a:ext cx="26642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create_agent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.date</a:t>
            </a: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wait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random</a:t>
            </a:r>
            <a:endParaRPr lang="pt-BR" sz="2400" b="1" dirty="0" smtClean="0"/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kill_agent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.time</a:t>
            </a: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perceive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pt-BR" sz="2400" b="1" dirty="0" err="1" smtClean="0">
                <a:solidFill>
                  <a:schemeClr val="accent6">
                    <a:lumMod val="75000"/>
                  </a:schemeClr>
                </a:solidFill>
              </a:rPr>
              <a:t>stopMAS</a:t>
            </a:r>
            <a:endParaRPr lang="pt-BR" sz="24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FRAMEWORK: PLANOS E AÇÕES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342800" y="130680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Ações de um Plano</a:t>
            </a:r>
          </a:p>
        </p:txBody>
      </p:sp>
      <p:sp>
        <p:nvSpPr>
          <p:cNvPr id="18" name="Espaço Reservado para Conteúdo 2"/>
          <p:cNvSpPr txBox="1">
            <a:spLocks/>
          </p:cNvSpPr>
          <p:nvPr/>
        </p:nvSpPr>
        <p:spPr>
          <a:xfrm>
            <a:off x="1403648" y="2060848"/>
            <a:ext cx="64294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 startAt="4"/>
            </a:pP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Expressões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7318" y="2702448"/>
            <a:ext cx="2376264" cy="3197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tângulo 19"/>
          <p:cNvSpPr/>
          <p:nvPr/>
        </p:nvSpPr>
        <p:spPr>
          <a:xfrm>
            <a:off x="5111334" y="5150720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9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3. JASON FRAMEWORK: 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EXERCÍCIO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04967" y="1539375"/>
            <a:ext cx="114641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Criar um agente com as crenças inicias com seu </a:t>
            </a: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342900" indent="-342900">
              <a:buAutoNum type="arabicParenR"/>
            </a:pPr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2) Adicionar nesse agente com um objetivo inicial </a:t>
            </a: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implemente um plano que informe o seu nome e sua idade na tela.</a:t>
            </a:r>
          </a:p>
          <a:p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3) Adicionar nesse agente um outro plano com o mesmo nome </a:t>
            </a: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seja responsável por informar caso o agente já tenha se apresentado.</a:t>
            </a:r>
          </a:p>
          <a:p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4) Adicione um plano para imprimir sua idade caso ele acredite que o dia é segunda-feira. Adicione um plano de contenção caso não exista a crença de que dia é hoje na base de crenças do agente.</a:t>
            </a:r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4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A </a:t>
            </a:r>
            <a:r>
              <a:rPr lang="en-US" sz="3200" dirty="0" err="1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  <a:endParaRPr lang="en-US" sz="32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Jason Framework 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u="sng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ARGO for Jason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Picture 6" descr="https://upload.wikimedia.org/wikipedia/commons/thumb/b/b8/Argonautesch%C3%ABff_Lorenzo_Costa_w.jpg/1221px-Argonautesch%C3%ABff_Lorenzo_Costa_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2" y="1086927"/>
            <a:ext cx="6043249" cy="50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9"/>
          <p:cNvSpPr txBox="1"/>
          <p:nvPr/>
        </p:nvSpPr>
        <p:spPr>
          <a:xfrm>
            <a:off x="6488827" y="5508809"/>
            <a:ext cx="218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Argo 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Lorenzo Costa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7431468" y="2059394"/>
            <a:ext cx="369994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foi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barco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Jasão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Jason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e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Argonautas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navegaram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busca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pelo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velocino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ouro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mitologia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grega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INTRODUÇÃO: SMA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89525" y="1400545"/>
            <a:ext cx="4346188" cy="471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tângulo 10"/>
          <p:cNvSpPr/>
          <p:nvPr/>
        </p:nvSpPr>
        <p:spPr>
          <a:xfrm>
            <a:off x="602904" y="1227595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Visão Tradicional de um SMA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02904" y="2033593"/>
            <a:ext cx="675943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Conforme [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Wooldridge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2009], a abordagem SMA permite a modelagem desde sistemas simples a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complexos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são usados em uma variedade de aplicações como industria:</a:t>
            </a: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602904" y="3610755"/>
            <a:ext cx="6429400" cy="24482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Gestão da Informação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Transportes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Telecomunicações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Medicina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Entretenimento</a:t>
            </a:r>
          </a:p>
          <a:p>
            <a:pPr marL="457200" indent="-457200" algn="l">
              <a:buFont typeface="+mj-lt"/>
              <a:buAutoNum type="arabicPeriod"/>
            </a:pPr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9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78591" y="1227124"/>
            <a:ext cx="9034818" cy="4724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arquitetura customizada que emprega o </a:t>
            </a:r>
            <a:r>
              <a:rPr lang="pt-BR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 </a:t>
            </a:r>
            <a:r>
              <a:rPr lang="pt-BR" b="1" dirty="0" err="1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r>
              <a:rPr lang="pt-BR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Lazarin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Pantoja, 2015], que provê uma </a:t>
            </a:r>
            <a:r>
              <a:rPr lang="pt-BR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ponte</a:t>
            </a:r>
            <a:r>
              <a:rPr lang="pt-BR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 o agente inteligente e os sensores e atuadores do robô. </a:t>
            </a:r>
          </a:p>
          <a:p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Além disso, o </a:t>
            </a: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sz="2800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possui um mecanismo de </a:t>
            </a:r>
            <a:r>
              <a:rPr lang="pt-BR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filtragem de percepções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Stabile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Jr e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Sichman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2015] em tempo de execução.</a:t>
            </a:r>
          </a:p>
          <a:p>
            <a:endParaRPr lang="pt-BR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b="1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 como objetivo ser uma arquitetura prática para a </a:t>
            </a:r>
            <a:r>
              <a:rPr lang="pt-BR" b="1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programação de agentes robóticos embarcados</a:t>
            </a:r>
            <a:r>
              <a:rPr lang="pt-BR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usando agentes BDI e placas </a:t>
            </a:r>
            <a:r>
              <a:rPr lang="pt-BR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microcontroladas</a:t>
            </a:r>
            <a:r>
              <a:rPr lang="pt-BR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como o </a:t>
            </a:r>
            <a:r>
              <a:rPr lang="pt-BR" b="1" dirty="0" err="1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Arduino</a:t>
            </a:r>
            <a:r>
              <a:rPr lang="pt-BR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7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FUNCIONALIDADES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6074" y="1554671"/>
            <a:ext cx="10042478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ARGO permite:</a:t>
            </a:r>
          </a:p>
          <a:p>
            <a:pPr algn="l"/>
            <a:endParaRPr lang="pt-BR" dirty="0" smtClean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Controlar diretamente os atuadores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Receber percepções dos sensores automaticamente dentro de um período de tempo pré-definido;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Mudar os filtros de percepção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Alterar quais os dispositivos que estão sendo acessados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comunicar com outros agentes em Jason;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Decidir quando perceber ou não o mundo real em tempo de execução.</a:t>
            </a:r>
          </a:p>
        </p:txBody>
      </p:sp>
    </p:spTree>
    <p:extLst>
      <p:ext uri="{BB962C8B-B14F-4D97-AF65-F5344CB8AC3E}">
        <p14:creationId xmlns:p14="http://schemas.microsoft.com/office/powerpoint/2010/main" val="219634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AÇÕES INTERNAS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Internal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(x)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 um intervalo de tempo para perceber o ambiente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port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(y)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 qual porta serial deve ser utilizada pelo agente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percepts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open|block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Decide quando perceber ou não o mundo real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pt-BR" sz="19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(w)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Envia ao </a:t>
            </a:r>
            <a:r>
              <a:rPr lang="pt-BR" sz="19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microcontrolador</a:t>
            </a:r>
            <a:r>
              <a:rPr lang="pt-BR" sz="19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ação para ser executada por um efetuador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pt-BR" sz="19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change_filter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filterName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 um filtro de percepção para restringir percepções em tempo real</a:t>
            </a:r>
            <a:endParaRPr lang="pt-BR" sz="19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8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LIMITAÇÕES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3206" y="1365180"/>
            <a:ext cx="10437647" cy="4415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Limitações:</a:t>
            </a:r>
          </a:p>
          <a:p>
            <a:pPr algn="l"/>
            <a:endParaRPr lang="pt-BR" dirty="0" smtClean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Limite de 127 portas seriais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limite da USB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porta de cada vez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 competição de porta para evitar conflitos [</a:t>
            </a:r>
            <a:r>
              <a:rPr lang="pt-BR" sz="16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Guinelli</a:t>
            </a:r>
            <a:r>
              <a:rPr lang="pt-BR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al., 2016].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portas podem ser mudadas em tempo de execução.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Só agentes ARGO podem controlar dispositivos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Agentes em Jason não possuem as funcionalidades do ARGO. </a:t>
            </a:r>
            <a:endParaRPr lang="pt-BR" sz="18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Só pode existir uma instância para cada arquivo do agente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mais de um agente com o mesmo código for instanciado, conflitos acontecem</a:t>
            </a:r>
          </a:p>
        </p:txBody>
      </p:sp>
    </p:spTree>
    <p:extLst>
      <p:ext uri="{BB962C8B-B14F-4D97-AF65-F5344CB8AC3E}">
        <p14:creationId xmlns:p14="http://schemas.microsoft.com/office/powerpoint/2010/main" val="165288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EXEMPLO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79136" y="1768449"/>
            <a:ext cx="6456577" cy="37020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robô [Pantoja et al., 2016]: </a:t>
            </a:r>
          </a:p>
          <a:p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uatro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sensores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distância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uatro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sensores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luminosidade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uatro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sensores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temperatura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placa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Arduino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chassis 4WD 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dois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metros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distância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um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muro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elocidade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constante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robô deve para após perceber uma distância especificada</a:t>
            </a:r>
          </a:p>
          <a:p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52601"/>
            <a:ext cx="4447185" cy="333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4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CÓDIGO DO AGENTE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1840969"/>
            <a:ext cx="4381500" cy="3667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816927"/>
            <a:ext cx="44958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2. ARGO FOR JASON: CÓDIGO DO 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AGENTE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1840969"/>
            <a:ext cx="4381500" cy="3667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816927"/>
            <a:ext cx="4495800" cy="265747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62677" y="2377005"/>
            <a:ext cx="1094911" cy="224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>
            <a:stCxn id="11" idx="1"/>
            <a:endCxn id="9" idx="3"/>
          </p:cNvCxnSpPr>
          <p:nvPr/>
        </p:nvCxnSpPr>
        <p:spPr>
          <a:xfrm flipH="1">
            <a:off x="1957588" y="1880525"/>
            <a:ext cx="864887" cy="608744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2822475" y="1418860"/>
            <a:ext cx="2421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Seta a porta serial COM8. Um </a:t>
            </a:r>
            <a:r>
              <a:rPr lang="en-US" dirty="0" err="1" smtClean="0">
                <a:solidFill>
                  <a:srgbClr val="FF0000"/>
                </a:solidFill>
              </a:rPr>
              <a:t>dispositivo</a:t>
            </a:r>
            <a:r>
              <a:rPr lang="en-US" dirty="0" smtClean="0">
                <a:solidFill>
                  <a:srgbClr val="FF0000"/>
                </a:solidFill>
              </a:rPr>
              <a:t> Arduino.</a:t>
            </a:r>
          </a:p>
        </p:txBody>
      </p:sp>
    </p:spTree>
    <p:extLst>
      <p:ext uri="{BB962C8B-B14F-4D97-AF65-F5344CB8AC3E}">
        <p14:creationId xmlns:p14="http://schemas.microsoft.com/office/powerpoint/2010/main" val="14424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2. ARGO FOR JASON: CÓDIGO DO AGENTE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1840969"/>
            <a:ext cx="4381500" cy="3667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816927"/>
            <a:ext cx="4495800" cy="265747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49798" y="2505795"/>
            <a:ext cx="1094911" cy="224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>
            <a:stCxn id="11" idx="1"/>
            <a:endCxn id="9" idx="3"/>
          </p:cNvCxnSpPr>
          <p:nvPr/>
        </p:nvCxnSpPr>
        <p:spPr>
          <a:xfrm flipH="1">
            <a:off x="1944709" y="2009315"/>
            <a:ext cx="864887" cy="608744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2809596" y="1547650"/>
            <a:ext cx="2421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Seta um </a:t>
            </a:r>
            <a:r>
              <a:rPr lang="en-US" dirty="0" err="1" smtClean="0">
                <a:solidFill>
                  <a:srgbClr val="FF0000"/>
                </a:solidFill>
              </a:rPr>
              <a:t>intervlo</a:t>
            </a:r>
            <a:r>
              <a:rPr lang="en-US" dirty="0" smtClean="0">
                <a:solidFill>
                  <a:srgbClr val="FF0000"/>
                </a:solidFill>
              </a:rPr>
              <a:t> de 25ms para </a:t>
            </a:r>
            <a:r>
              <a:rPr lang="en-US" dirty="0" err="1" smtClean="0">
                <a:solidFill>
                  <a:srgbClr val="FF0000"/>
                </a:solidFill>
              </a:rPr>
              <a:t>perceber</a:t>
            </a:r>
            <a:r>
              <a:rPr lang="en-US" dirty="0" smtClean="0">
                <a:solidFill>
                  <a:srgbClr val="FF0000"/>
                </a:solidFill>
              </a:rPr>
              <a:t> o </a:t>
            </a:r>
            <a:r>
              <a:rPr lang="en-US" dirty="0" err="1" smtClean="0">
                <a:solidFill>
                  <a:srgbClr val="FF0000"/>
                </a:solidFill>
              </a:rPr>
              <a:t>mundo</a:t>
            </a:r>
            <a:r>
              <a:rPr lang="en-US" dirty="0" smtClean="0">
                <a:solidFill>
                  <a:srgbClr val="FF0000"/>
                </a:solidFill>
              </a:rPr>
              <a:t> real.</a:t>
            </a:r>
          </a:p>
        </p:txBody>
      </p:sp>
    </p:spTree>
    <p:extLst>
      <p:ext uri="{BB962C8B-B14F-4D97-AF65-F5344CB8AC3E}">
        <p14:creationId xmlns:p14="http://schemas.microsoft.com/office/powerpoint/2010/main" val="37342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2. ARGO FOR JASON: CÓDIGO DO AGENTE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1840969"/>
            <a:ext cx="4381500" cy="3667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816927"/>
            <a:ext cx="4495800" cy="265747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75763" y="2660344"/>
            <a:ext cx="1275009" cy="237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>
            <a:stCxn id="11" idx="1"/>
            <a:endCxn id="9" idx="3"/>
          </p:cNvCxnSpPr>
          <p:nvPr/>
        </p:nvCxnSpPr>
        <p:spPr>
          <a:xfrm flipH="1">
            <a:off x="2150772" y="2163863"/>
            <a:ext cx="800493" cy="615182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2951265" y="1702198"/>
            <a:ext cx="2421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Abre</a:t>
            </a:r>
            <a:r>
              <a:rPr lang="en-US" dirty="0" smtClean="0">
                <a:solidFill>
                  <a:srgbClr val="FF0000"/>
                </a:solidFill>
              </a:rPr>
              <a:t> a porta serial para </a:t>
            </a:r>
            <a:r>
              <a:rPr lang="en-US" dirty="0" err="1" smtClean="0">
                <a:solidFill>
                  <a:srgbClr val="FF0000"/>
                </a:solidFill>
              </a:rPr>
              <a:t>começar</a:t>
            </a:r>
            <a:r>
              <a:rPr lang="en-US" dirty="0" smtClean="0">
                <a:solidFill>
                  <a:srgbClr val="FF0000"/>
                </a:solidFill>
              </a:rPr>
              <a:t> a </a:t>
            </a:r>
            <a:r>
              <a:rPr lang="en-US" dirty="0" err="1" smtClean="0">
                <a:solidFill>
                  <a:srgbClr val="FF0000"/>
                </a:solidFill>
              </a:rPr>
              <a:t>receber</a:t>
            </a:r>
            <a:r>
              <a:rPr lang="en-US" dirty="0" smtClean="0">
                <a:solidFill>
                  <a:srgbClr val="FF0000"/>
                </a:solidFill>
              </a:rPr>
              <a:t> as </a:t>
            </a:r>
            <a:r>
              <a:rPr lang="en-US" dirty="0" err="1" smtClean="0">
                <a:solidFill>
                  <a:srgbClr val="FF0000"/>
                </a:solidFill>
              </a:rPr>
              <a:t>percepções</a:t>
            </a:r>
            <a:r>
              <a:rPr lang="en-US" dirty="0" smtClean="0">
                <a:solidFill>
                  <a:srgbClr val="FF0000"/>
                </a:solidFill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80619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2. ARGO FOR JASON: CÓDIGO DO AGENTE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1840969"/>
            <a:ext cx="4381500" cy="3667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816927"/>
            <a:ext cx="4495800" cy="265747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88642" y="2789133"/>
            <a:ext cx="1983347" cy="263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>
            <a:stCxn id="11" idx="1"/>
            <a:endCxn id="9" idx="3"/>
          </p:cNvCxnSpPr>
          <p:nvPr/>
        </p:nvCxnSpPr>
        <p:spPr>
          <a:xfrm flipH="1">
            <a:off x="2871989" y="2221718"/>
            <a:ext cx="555795" cy="698995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427784" y="2037052"/>
            <a:ext cx="182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Ativa</a:t>
            </a:r>
            <a:r>
              <a:rPr lang="en-US" dirty="0" smtClean="0">
                <a:solidFill>
                  <a:srgbClr val="FF0000"/>
                </a:solidFill>
              </a:rPr>
              <a:t> o </a:t>
            </a:r>
            <a:r>
              <a:rPr lang="en-US" dirty="0" err="1" smtClean="0">
                <a:solidFill>
                  <a:srgbClr val="FF0000"/>
                </a:solidFill>
              </a:rPr>
              <a:t>filtro</a:t>
            </a:r>
            <a:r>
              <a:rPr lang="en-US" dirty="0" smtClean="0">
                <a:solidFill>
                  <a:srgbClr val="FF0000"/>
                </a:solidFill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43816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AGENTE ROBÓTICO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8151463" y="1211916"/>
            <a:ext cx="2747333" cy="4721847"/>
            <a:chOff x="785610" y="1032684"/>
            <a:chExt cx="3056487" cy="5253190"/>
          </a:xfrm>
        </p:grpSpPr>
        <p:cxnSp>
          <p:nvCxnSpPr>
            <p:cNvPr id="7" name="Conector reto 6"/>
            <p:cNvCxnSpPr>
              <a:stCxn id="11" idx="1"/>
            </p:cNvCxnSpPr>
            <p:nvPr/>
          </p:nvCxnSpPr>
          <p:spPr>
            <a:xfrm flipH="1" flipV="1">
              <a:off x="1233222" y="3641559"/>
              <a:ext cx="1461716" cy="12966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>
              <a:stCxn id="11" idx="7"/>
            </p:cNvCxnSpPr>
            <p:nvPr/>
          </p:nvCxnSpPr>
          <p:spPr>
            <a:xfrm flipV="1">
              <a:off x="3277256" y="2560928"/>
              <a:ext cx="564841" cy="237732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tângulo 8"/>
            <p:cNvSpPr/>
            <p:nvPr/>
          </p:nvSpPr>
          <p:spPr>
            <a:xfrm>
              <a:off x="2214330" y="5298419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3437217" y="5309986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574336" y="4817654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/>
            <p:cNvSpPr/>
            <p:nvPr/>
          </p:nvSpPr>
          <p:spPr>
            <a:xfrm>
              <a:off x="2772081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Elipse 12"/>
            <p:cNvSpPr/>
            <p:nvPr/>
          </p:nvSpPr>
          <p:spPr>
            <a:xfrm>
              <a:off x="3060113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2446071" y="5229415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/>
            <p:cNvSpPr/>
            <p:nvPr/>
          </p:nvSpPr>
          <p:spPr>
            <a:xfrm>
              <a:off x="785610" y="1032684"/>
              <a:ext cx="3056487" cy="30564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Elipse 15"/>
            <p:cNvSpPr/>
            <p:nvPr/>
          </p:nvSpPr>
          <p:spPr>
            <a:xfrm>
              <a:off x="1651211" y="2381695"/>
              <a:ext cx="376262" cy="37626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3278412" y="2249489"/>
              <a:ext cx="356517" cy="35651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Elipse 17"/>
            <p:cNvSpPr/>
            <p:nvPr/>
          </p:nvSpPr>
          <p:spPr>
            <a:xfrm>
              <a:off x="2774356" y="1508114"/>
              <a:ext cx="376263" cy="37626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Elipse 18"/>
            <p:cNvSpPr/>
            <p:nvPr/>
          </p:nvSpPr>
          <p:spPr>
            <a:xfrm>
              <a:off x="902900" y="3259866"/>
              <a:ext cx="386836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reto 19"/>
            <p:cNvCxnSpPr>
              <a:stCxn id="27" idx="0"/>
              <a:endCxn id="18" idx="4"/>
            </p:cNvCxnSpPr>
            <p:nvPr/>
          </p:nvCxnSpPr>
          <p:spPr>
            <a:xfrm flipH="1" flipV="1">
              <a:off x="2962488" y="1884377"/>
              <a:ext cx="190910" cy="17177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>
              <a:stCxn id="27" idx="1"/>
              <a:endCxn id="16" idx="5"/>
            </p:cNvCxnSpPr>
            <p:nvPr/>
          </p:nvCxnSpPr>
          <p:spPr>
            <a:xfrm flipH="1" flipV="1">
              <a:off x="1972371" y="2702855"/>
              <a:ext cx="1050124" cy="9534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>
              <a:stCxn id="18" idx="4"/>
              <a:endCxn id="17" idx="1"/>
            </p:cNvCxnSpPr>
            <p:nvPr/>
          </p:nvCxnSpPr>
          <p:spPr>
            <a:xfrm>
              <a:off x="2962488" y="1884377"/>
              <a:ext cx="368135" cy="4173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>
              <a:stCxn id="19" idx="7"/>
              <a:endCxn id="16" idx="3"/>
            </p:cNvCxnSpPr>
            <p:nvPr/>
          </p:nvCxnSpPr>
          <p:spPr>
            <a:xfrm flipV="1">
              <a:off x="1233085" y="2702855"/>
              <a:ext cx="473228" cy="6112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ipse 26"/>
            <p:cNvSpPr/>
            <p:nvPr/>
          </p:nvSpPr>
          <p:spPr>
            <a:xfrm>
              <a:off x="2968273" y="3602098"/>
              <a:ext cx="370250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1998189" y="1032684"/>
              <a:ext cx="6399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itchFamily="34" charset="0"/>
                  <a:cs typeface="Arial" pitchFamily="34" charset="0"/>
                </a:rPr>
                <a:t>MAS</a:t>
              </a:r>
              <a:endParaRPr lang="en-US" dirty="0"/>
            </a:p>
          </p:txBody>
        </p:sp>
      </p:grpSp>
      <p:sp>
        <p:nvSpPr>
          <p:cNvPr id="29" name="Content Placeholder 2"/>
          <p:cNvSpPr txBox="1">
            <a:spLocks/>
          </p:cNvSpPr>
          <p:nvPr/>
        </p:nvSpPr>
        <p:spPr>
          <a:xfrm>
            <a:off x="604800" y="1227600"/>
            <a:ext cx="91440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Robô</a:t>
            </a: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algn="l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físico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possui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Matarić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2007]:</a:t>
            </a:r>
          </a:p>
          <a:p>
            <a:pPr lvl="1" algn="l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57300" lvl="2" indent="-342900" algn="l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ardware </a:t>
            </a:r>
          </a:p>
          <a:p>
            <a:pPr marL="1257300" lvl="2" indent="-342900" algn="l">
              <a:buFont typeface="+mj-lt"/>
              <a:buAutoNum type="arabicPeriod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Sensores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Atuadores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57300" lvl="2" indent="-342900" algn="l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raciocínio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257300" lvl="2" indent="-342900" algn="l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</a:t>
            </a:r>
          </a:p>
          <a:p>
            <a:pPr lvl="2" algn="l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6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2. ARGO FOR JASON: CÓDIGO DO AGENTE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1840969"/>
            <a:ext cx="4381500" cy="3667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816927"/>
            <a:ext cx="4495800" cy="265747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974084" y="3387143"/>
            <a:ext cx="1189568" cy="21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>
            <a:stCxn id="11" idx="1"/>
            <a:endCxn id="9" idx="3"/>
          </p:cNvCxnSpPr>
          <p:nvPr/>
        </p:nvCxnSpPr>
        <p:spPr>
          <a:xfrm flipH="1">
            <a:off x="2163652" y="2984945"/>
            <a:ext cx="885933" cy="511669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049585" y="2384780"/>
            <a:ext cx="1826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Envia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uma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ação</a:t>
            </a:r>
            <a:r>
              <a:rPr lang="en-US" dirty="0" smtClean="0">
                <a:solidFill>
                  <a:srgbClr val="FF0000"/>
                </a:solidFill>
              </a:rPr>
              <a:t> para </a:t>
            </a:r>
            <a:r>
              <a:rPr lang="en-US" dirty="0" err="1" smtClean="0">
                <a:solidFill>
                  <a:srgbClr val="FF0000"/>
                </a:solidFill>
              </a:rPr>
              <a:t>ser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executado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pelo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microcontrolador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2. ARGO FOR JASON: CÓDIGO DO AGENTE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1840969"/>
            <a:ext cx="4381500" cy="36671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816927"/>
            <a:ext cx="4495800" cy="265747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703625" y="3876542"/>
            <a:ext cx="4525198" cy="759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/>
          <p:cNvCxnSpPr>
            <a:stCxn id="17" idx="1"/>
            <a:endCxn id="15" idx="3"/>
          </p:cNvCxnSpPr>
          <p:nvPr/>
        </p:nvCxnSpPr>
        <p:spPr>
          <a:xfrm flipH="1" flipV="1">
            <a:off x="5228823" y="4256468"/>
            <a:ext cx="3091438" cy="865707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8320261" y="4106512"/>
            <a:ext cx="1767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Continua se </a:t>
            </a:r>
            <a:r>
              <a:rPr lang="en-US" dirty="0" err="1" smtClean="0">
                <a:solidFill>
                  <a:srgbClr val="FF0000"/>
                </a:solidFill>
              </a:rPr>
              <a:t>movendo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enquando</a:t>
            </a:r>
            <a:r>
              <a:rPr lang="en-US" dirty="0" smtClean="0">
                <a:solidFill>
                  <a:srgbClr val="FF0000"/>
                </a:solidFill>
              </a:rPr>
              <a:t> a </a:t>
            </a:r>
            <a:r>
              <a:rPr lang="en-US" dirty="0" err="1" smtClean="0">
                <a:solidFill>
                  <a:srgbClr val="FF0000"/>
                </a:solidFill>
              </a:rPr>
              <a:t>distância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percebida</a:t>
            </a:r>
            <a:r>
              <a:rPr lang="en-US" dirty="0" smtClean="0">
                <a:solidFill>
                  <a:srgbClr val="FF0000"/>
                </a:solidFill>
              </a:rPr>
              <a:t> é </a:t>
            </a:r>
            <a:r>
              <a:rPr lang="en-US" dirty="0" err="1" smtClean="0">
                <a:solidFill>
                  <a:srgbClr val="FF0000"/>
                </a:solidFill>
              </a:rPr>
              <a:t>maior</a:t>
            </a:r>
            <a:r>
              <a:rPr lang="en-US" dirty="0" smtClean="0">
                <a:solidFill>
                  <a:srgbClr val="FF0000"/>
                </a:solidFill>
              </a:rPr>
              <a:t> que a </a:t>
            </a:r>
            <a:r>
              <a:rPr lang="en-US" dirty="0" err="1" smtClean="0">
                <a:solidFill>
                  <a:srgbClr val="FF0000"/>
                </a:solidFill>
              </a:rPr>
              <a:t>distância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limite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8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2. ARGO FOR JASON: CÓDIGO DO AGENTE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" y="1840969"/>
            <a:ext cx="4381500" cy="3667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816927"/>
            <a:ext cx="4495800" cy="265747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662634" y="4630460"/>
            <a:ext cx="4525198" cy="929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>
            <a:stCxn id="11" idx="1"/>
            <a:endCxn id="9" idx="3"/>
          </p:cNvCxnSpPr>
          <p:nvPr/>
        </p:nvCxnSpPr>
        <p:spPr>
          <a:xfrm flipH="1" flipV="1">
            <a:off x="5187832" y="5095216"/>
            <a:ext cx="1073388" cy="46167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6261220" y="4679718"/>
            <a:ext cx="1767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Para </a:t>
            </a:r>
            <a:r>
              <a:rPr lang="en-US" dirty="0" err="1" smtClean="0">
                <a:solidFill>
                  <a:srgbClr val="FF0000"/>
                </a:solidFill>
              </a:rPr>
              <a:t>quando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perceber</a:t>
            </a:r>
            <a:r>
              <a:rPr lang="en-US" dirty="0" smtClean="0">
                <a:solidFill>
                  <a:srgbClr val="FF0000"/>
                </a:solidFill>
              </a:rPr>
              <a:t> o </a:t>
            </a:r>
            <a:r>
              <a:rPr lang="en-US" dirty="0" err="1" smtClean="0">
                <a:solidFill>
                  <a:srgbClr val="FF0000"/>
                </a:solidFill>
              </a:rPr>
              <a:t>muro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07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rcRect l="-22729" r="-22729"/>
          <a:stretch>
            <a:fillRect/>
          </a:stretch>
        </p:blipFill>
        <p:spPr bwMode="auto">
          <a:xfrm>
            <a:off x="421898" y="914400"/>
            <a:ext cx="11269136" cy="536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1127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A </a:t>
            </a:r>
            <a:r>
              <a:rPr lang="en-US" sz="3200" dirty="0" err="1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  <a:endParaRPr lang="en-US" sz="32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Jason Framework 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ARGO for Jason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u="sng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</a:t>
            </a:r>
            <a:r>
              <a:rPr lang="en-US" sz="3200" u="sng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u="sng" dirty="0">
              <a:ln>
                <a:solidFill>
                  <a:schemeClr val="tx1"/>
                </a:solidFill>
              </a:ln>
              <a:solidFill>
                <a:srgbClr val="FFFF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6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CONCLUSÃO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78591" y="1227124"/>
            <a:ext cx="9034818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Desenvolver agentes robóticos controlados por plataformas cognitivas é um desafio na área. </a:t>
            </a:r>
          </a:p>
          <a:p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atua em conjunto com o framework </a:t>
            </a:r>
            <a:r>
              <a:rPr lang="pt-BR" sz="28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Jason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prover a programação de agentes capazes de comandar sensores e atuadores de um robô. </a:t>
            </a:r>
          </a:p>
          <a:p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possibilidade de criação de protótipos com capacidades cognitivas.</a:t>
            </a:r>
          </a:p>
        </p:txBody>
      </p:sp>
    </p:spTree>
    <p:extLst>
      <p:ext uri="{BB962C8B-B14F-4D97-AF65-F5344CB8AC3E}">
        <p14:creationId xmlns:p14="http://schemas.microsoft.com/office/powerpoint/2010/main" val="28353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A </a:t>
            </a:r>
            <a:r>
              <a:rPr lang="en-US" sz="3200" dirty="0" err="1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 smtClean="0">
                <a:ln w="3175">
                  <a:noFill/>
                </a:ln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  <a:endParaRPr lang="en-US" sz="3200" dirty="0">
              <a:ln w="3175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Jason Framework 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ARGO for Jason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u="sng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u="sng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u="sng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u="sng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u="sng" dirty="0">
              <a:ln>
                <a:solidFill>
                  <a:schemeClr val="tx1"/>
                </a:solidFill>
              </a:ln>
              <a:solidFill>
                <a:srgbClr val="FFFF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6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REFERÊNCIAS BIBLIOGRÁFICA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44" y="1331466"/>
            <a:ext cx="12354828" cy="437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</a:t>
            </a:r>
            <a:r>
              <a:rPr lang="en-US" sz="2000" dirty="0" err="1" smtClean="0">
                <a:solidFill>
                  <a:srgbClr val="000090"/>
                </a:solidFill>
              </a:rPr>
              <a:t>Bordini</a:t>
            </a:r>
            <a:r>
              <a:rPr lang="en-US" sz="2000" dirty="0" smtClean="0">
                <a:solidFill>
                  <a:srgbClr val="000090"/>
                </a:solidFill>
              </a:rPr>
              <a:t> et al. 2007] </a:t>
            </a:r>
            <a:r>
              <a:rPr lang="en-US" sz="2000" dirty="0" err="1" smtClean="0"/>
              <a:t>Bordini</a:t>
            </a:r>
            <a:r>
              <a:rPr lang="en-US" sz="2000" dirty="0" smtClean="0"/>
              <a:t>, R.H., </a:t>
            </a:r>
            <a:r>
              <a:rPr lang="en-US" sz="2000" dirty="0" err="1" smtClean="0"/>
              <a:t>Hubner</a:t>
            </a:r>
            <a:r>
              <a:rPr lang="en-US" sz="2000" dirty="0" smtClean="0"/>
              <a:t>, J.F., Wooldridge, M. Programming Multi-Agent Systems in </a:t>
            </a:r>
            <a:r>
              <a:rPr lang="en-US" sz="2000" dirty="0" err="1" smtClean="0"/>
              <a:t>AgentSpeak</a:t>
            </a:r>
            <a:r>
              <a:rPr lang="en-US" sz="2000" dirty="0" smtClean="0"/>
              <a:t> Using Jason. John Wiley &amp; Sons Ltd., 2007. 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</a:t>
            </a:r>
            <a:r>
              <a:rPr lang="en-US" sz="2000" dirty="0" err="1" smtClean="0">
                <a:solidFill>
                  <a:srgbClr val="000090"/>
                </a:solidFill>
              </a:rPr>
              <a:t>Bratman</a:t>
            </a:r>
            <a:r>
              <a:rPr lang="en-US" sz="2000" dirty="0" smtClean="0">
                <a:solidFill>
                  <a:srgbClr val="000090"/>
                </a:solidFill>
              </a:rPr>
              <a:t>, 1987]</a:t>
            </a:r>
            <a:r>
              <a:rPr lang="en-US" sz="2000" dirty="0" smtClean="0"/>
              <a:t> </a:t>
            </a:r>
            <a:r>
              <a:rPr lang="en-US" sz="2000" dirty="0" err="1" smtClean="0"/>
              <a:t>Bratman</a:t>
            </a:r>
            <a:r>
              <a:rPr lang="en-US" sz="2000" dirty="0"/>
              <a:t>, M. Intentions, Plans, and Practical Reason. Harvard University Press, 1987</a:t>
            </a:r>
            <a:r>
              <a:rPr lang="en-US" sz="2000" dirty="0" smtClean="0"/>
              <a:t>.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0090"/>
                </a:solidFill>
              </a:rPr>
              <a:t>[</a:t>
            </a:r>
            <a:r>
              <a:rPr lang="pt-BR" sz="2000" dirty="0" err="1">
                <a:solidFill>
                  <a:srgbClr val="000090"/>
                </a:solidFill>
              </a:rPr>
              <a:t>Guinelli</a:t>
            </a:r>
            <a:r>
              <a:rPr lang="pt-BR" sz="2000" dirty="0">
                <a:solidFill>
                  <a:srgbClr val="000090"/>
                </a:solidFill>
              </a:rPr>
              <a:t> et al., 2016] </a:t>
            </a:r>
            <a:r>
              <a:rPr lang="pt-BR" sz="2000" dirty="0" err="1"/>
              <a:t>Guinelli</a:t>
            </a:r>
            <a:r>
              <a:rPr lang="pt-BR" sz="2000" dirty="0"/>
              <a:t>, J. V. ; </a:t>
            </a:r>
            <a:r>
              <a:rPr lang="pt-BR" sz="2000" dirty="0" err="1"/>
              <a:t>Junger</a:t>
            </a:r>
            <a:r>
              <a:rPr lang="pt-BR" sz="2000" dirty="0"/>
              <a:t>, D. S. ; Pantoja, C. E. . </a:t>
            </a:r>
            <a:r>
              <a:rPr lang="pt-BR" sz="2000" dirty="0" err="1"/>
              <a:t>An</a:t>
            </a:r>
            <a:r>
              <a:rPr lang="pt-BR" sz="2000" dirty="0"/>
              <a:t> </a:t>
            </a:r>
            <a:r>
              <a:rPr lang="pt-BR" sz="2000" dirty="0" err="1"/>
              <a:t>Analysis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Javino</a:t>
            </a:r>
            <a:r>
              <a:rPr lang="pt-BR" sz="2000" dirty="0"/>
              <a:t> Middleware for </a:t>
            </a:r>
            <a:r>
              <a:rPr lang="pt-BR" sz="2000" dirty="0" err="1"/>
              <a:t>Robotic</a:t>
            </a:r>
            <a:r>
              <a:rPr lang="pt-BR" sz="2000" dirty="0"/>
              <a:t> </a:t>
            </a:r>
            <a:r>
              <a:rPr lang="pt-BR" sz="2000" dirty="0" err="1"/>
              <a:t>Platforms</a:t>
            </a:r>
            <a:r>
              <a:rPr lang="pt-BR" sz="2000" dirty="0"/>
              <a:t> </a:t>
            </a:r>
            <a:r>
              <a:rPr lang="pt-BR" sz="2000" dirty="0" err="1"/>
              <a:t>Using</a:t>
            </a:r>
            <a:r>
              <a:rPr lang="pt-BR" sz="2000" dirty="0"/>
              <a:t> Jason </a:t>
            </a:r>
            <a:r>
              <a:rPr lang="pt-BR" sz="2000" dirty="0" err="1"/>
              <a:t>and</a:t>
            </a:r>
            <a:r>
              <a:rPr lang="pt-BR" sz="2000" dirty="0"/>
              <a:t> JADE Frameworks. In: Workshop-Escola de Sistemas de Agentes, Seus Ambientes e Aplicações</a:t>
            </a:r>
            <a:r>
              <a:rPr lang="pt-BR" sz="2000" dirty="0" smtClean="0"/>
              <a:t>, </a:t>
            </a:r>
            <a:r>
              <a:rPr lang="pt-BR" sz="2000" dirty="0"/>
              <a:t>Maceió. Anais do X Workshop-Escola de Sistemas de Agentes, seus Ambientes e </a:t>
            </a:r>
            <a:r>
              <a:rPr lang="pt-BR" sz="2000" dirty="0" smtClean="0"/>
              <a:t>Aplicações, </a:t>
            </a:r>
            <a:r>
              <a:rPr lang="pt-BR" sz="2000" dirty="0"/>
              <a:t>2016</a:t>
            </a:r>
            <a:r>
              <a:rPr lang="pt-BR" sz="2000" dirty="0" smtClean="0"/>
              <a:t>.</a:t>
            </a:r>
            <a:endParaRPr lang="en-US" sz="2000" dirty="0" smtClean="0"/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[Huber, 1999]</a:t>
            </a:r>
            <a:r>
              <a:rPr lang="en-US" sz="2000" dirty="0" smtClean="0"/>
              <a:t>Huber </a:t>
            </a:r>
            <a:r>
              <a:rPr lang="en-US" sz="2000" dirty="0"/>
              <a:t>MJ. Jam: a </a:t>
            </a:r>
            <a:r>
              <a:rPr lang="en-US" sz="2000" dirty="0" err="1"/>
              <a:t>bdi</a:t>
            </a:r>
            <a:r>
              <a:rPr lang="en-US" sz="2000" dirty="0"/>
              <a:t>-theoretic mobile agent architecture. In Proceedings of the third annual conference on Autonomous Agents, AGENTS '99, </a:t>
            </a:r>
            <a:r>
              <a:rPr lang="pt-BR" sz="2000" dirty="0" err="1"/>
              <a:t>pags</a:t>
            </a:r>
            <a:r>
              <a:rPr lang="pt-BR" sz="2000" dirty="0"/>
              <a:t>. 236-243, New York, </a:t>
            </a:r>
            <a:r>
              <a:rPr lang="pt-BR" sz="2000" dirty="0" smtClean="0"/>
              <a:t>1999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</a:t>
            </a:r>
            <a:r>
              <a:rPr lang="en-US" sz="2000" dirty="0" err="1" smtClean="0">
                <a:solidFill>
                  <a:srgbClr val="000090"/>
                </a:solidFill>
              </a:rPr>
              <a:t>Lazarin</a:t>
            </a:r>
            <a:r>
              <a:rPr lang="en-US" sz="2000" dirty="0" smtClean="0">
                <a:solidFill>
                  <a:srgbClr val="000090"/>
                </a:solidFill>
              </a:rPr>
              <a:t> and Pantoja, 2015] </a:t>
            </a:r>
            <a:r>
              <a:rPr lang="en-US" sz="2000" dirty="0" err="1" smtClean="0"/>
              <a:t>Lazarin</a:t>
            </a:r>
            <a:r>
              <a:rPr lang="en-US" sz="2000" dirty="0" smtClean="0"/>
              <a:t>, N.M., Pantoja, C.E. : A robotic-Agent Platform For Embedding Software Agents Using Raspberry Pi and Arduino Boards. In: 9th Software Agents, Environments and Applications School, 2015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[Pantoja et al., </a:t>
            </a:r>
            <a:r>
              <a:rPr lang="en-US" sz="2000" dirty="0">
                <a:solidFill>
                  <a:srgbClr val="000090"/>
                </a:solidFill>
              </a:rPr>
              <a:t>2016] </a:t>
            </a:r>
            <a:r>
              <a:rPr lang="en-US" sz="2000" dirty="0" smtClean="0"/>
              <a:t>Pantoja, </a:t>
            </a:r>
            <a:r>
              <a:rPr lang="en-US" sz="2000" dirty="0"/>
              <a:t>C. E.; </a:t>
            </a:r>
            <a:r>
              <a:rPr lang="en-US" sz="2000" dirty="0" smtClean="0"/>
              <a:t>Stabile Jr, </a:t>
            </a:r>
            <a:r>
              <a:rPr lang="en-US" sz="2000" dirty="0"/>
              <a:t>M. F. ; </a:t>
            </a:r>
            <a:r>
              <a:rPr lang="en-US" sz="2000" dirty="0" err="1" smtClean="0"/>
              <a:t>Lazarin</a:t>
            </a:r>
            <a:r>
              <a:rPr lang="en-US" sz="2000" dirty="0" smtClean="0"/>
              <a:t>, </a:t>
            </a:r>
            <a:r>
              <a:rPr lang="en-US" sz="2000" dirty="0"/>
              <a:t>N. M. ; </a:t>
            </a:r>
            <a:r>
              <a:rPr lang="en-US" sz="2000" dirty="0" err="1" smtClean="0"/>
              <a:t>Sichman</a:t>
            </a:r>
            <a:r>
              <a:rPr lang="en-US" sz="2000" dirty="0" smtClean="0"/>
              <a:t>, </a:t>
            </a:r>
            <a:r>
              <a:rPr lang="en-US" sz="2000" dirty="0"/>
              <a:t>J. S</a:t>
            </a:r>
            <a:r>
              <a:rPr lang="en-US" sz="2000" dirty="0" smtClean="0"/>
              <a:t>. </a:t>
            </a:r>
            <a:r>
              <a:rPr lang="en-US" sz="2000" dirty="0"/>
              <a:t>ARGO: A Customized Jason Architecture for Programming Embedded Robotic </a:t>
            </a:r>
            <a:r>
              <a:rPr lang="en-US" sz="2000" dirty="0" smtClean="0"/>
              <a:t>Agents. </a:t>
            </a:r>
            <a:r>
              <a:rPr lang="en-US" sz="2000" dirty="0"/>
              <a:t>In: Workshop on Engineering Multi-Agent Systems, 2016, Singapore. Proceedings of the Third International Workshop on Engineering Multi-Agent Systems (EMAS 2016), 2016.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699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6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REFERÊNCIAS BIBLIOGRÁFICA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44" y="1331466"/>
            <a:ext cx="11631494" cy="4946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</a:t>
            </a:r>
            <a:r>
              <a:rPr lang="en-US" sz="2000" dirty="0">
                <a:solidFill>
                  <a:srgbClr val="000090"/>
                </a:solidFill>
              </a:rPr>
              <a:t>Rao 1996] </a:t>
            </a:r>
            <a:r>
              <a:rPr lang="en-US" sz="2000" dirty="0"/>
              <a:t>Rao, A.S.: </a:t>
            </a:r>
            <a:r>
              <a:rPr lang="en-US" sz="2000" dirty="0" err="1"/>
              <a:t>AgentSpeak</a:t>
            </a:r>
            <a:r>
              <a:rPr lang="en-US" sz="2000" dirty="0"/>
              <a:t>(L): BDI agents speak out in a logical computable </a:t>
            </a:r>
            <a:r>
              <a:rPr lang="en-US" sz="2000" dirty="0" smtClean="0"/>
              <a:t>language. </a:t>
            </a:r>
            <a:r>
              <a:rPr lang="en-US" sz="2000" dirty="0"/>
              <a:t>In: de </a:t>
            </a:r>
            <a:r>
              <a:rPr lang="en-US" sz="2000" dirty="0" err="1"/>
              <a:t>Velde,W.V</a:t>
            </a:r>
            <a:r>
              <a:rPr lang="en-US" sz="2000" dirty="0"/>
              <a:t>., </a:t>
            </a:r>
            <a:r>
              <a:rPr lang="en-US" sz="2000" dirty="0" err="1"/>
              <a:t>Perram</a:t>
            </a:r>
            <a:r>
              <a:rPr lang="en-US" sz="2000" dirty="0"/>
              <a:t>, J.W. (eds.) Proceedings of the 7th European workshop on Modelling autonomous agents in a multi-agent world. Lecture Notes in Artificial Intelligence, vol. 1038, pp. 42-55. Springer-</a:t>
            </a:r>
            <a:r>
              <a:rPr lang="en-US" sz="2000" dirty="0" err="1"/>
              <a:t>Verlag</a:t>
            </a:r>
            <a:r>
              <a:rPr lang="en-US" sz="2000" dirty="0"/>
              <a:t>, Secaucus. </a:t>
            </a:r>
            <a:r>
              <a:rPr lang="en-US" sz="2000" dirty="0" smtClean="0"/>
              <a:t>USA, 1996.</a:t>
            </a:r>
            <a:endParaRPr lang="en-US" sz="2000" dirty="0">
              <a:solidFill>
                <a:srgbClr val="000090"/>
              </a:solidFill>
            </a:endParaRP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90"/>
                </a:solidFill>
              </a:rPr>
              <a:t>[Stabile Jr. and </a:t>
            </a:r>
            <a:r>
              <a:rPr lang="en-US" sz="2000" dirty="0" err="1" smtClean="0">
                <a:solidFill>
                  <a:srgbClr val="000090"/>
                </a:solidFill>
              </a:rPr>
              <a:t>Sichman</a:t>
            </a:r>
            <a:r>
              <a:rPr lang="en-US" sz="2000" dirty="0" smtClean="0">
                <a:solidFill>
                  <a:srgbClr val="000090"/>
                </a:solidFill>
              </a:rPr>
              <a:t>, </a:t>
            </a:r>
            <a:r>
              <a:rPr lang="en-US" sz="2000" dirty="0">
                <a:solidFill>
                  <a:srgbClr val="000090"/>
                </a:solidFill>
              </a:rPr>
              <a:t>2015] </a:t>
            </a:r>
            <a:r>
              <a:rPr lang="en-US" sz="2000" dirty="0"/>
              <a:t>Stabile Jr., M.F., </a:t>
            </a:r>
            <a:r>
              <a:rPr lang="en-US" sz="2000" dirty="0" err="1"/>
              <a:t>Sichman</a:t>
            </a:r>
            <a:r>
              <a:rPr lang="en-US" sz="2000" dirty="0"/>
              <a:t>, J.S. </a:t>
            </a:r>
            <a:r>
              <a:rPr lang="en-US" sz="2000" dirty="0" smtClean="0"/>
              <a:t>Evaluating </a:t>
            </a:r>
            <a:r>
              <a:rPr lang="en-US" sz="2000" dirty="0"/>
              <a:t>Perception Filters In BDI Jason Agents. In: 4th Brazilian Conference On Intelligent </a:t>
            </a:r>
            <a:r>
              <a:rPr lang="en-US" sz="2000" dirty="0" smtClean="0"/>
              <a:t>Systems, 2015.</a:t>
            </a:r>
            <a:endParaRPr lang="pt-BR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000090"/>
                </a:solidFill>
              </a:rPr>
              <a:t>[</a:t>
            </a:r>
            <a:r>
              <a:rPr lang="pt-BR" sz="2000" dirty="0" err="1" smtClean="0">
                <a:solidFill>
                  <a:srgbClr val="000090"/>
                </a:solidFill>
              </a:rPr>
              <a:t>Winikoff</a:t>
            </a:r>
            <a:r>
              <a:rPr lang="pt-BR" sz="2000" dirty="0" smtClean="0">
                <a:solidFill>
                  <a:srgbClr val="000090"/>
                </a:solidFill>
              </a:rPr>
              <a:t>, 2005] </a:t>
            </a:r>
            <a:r>
              <a:rPr lang="pt-BR" sz="2000" dirty="0" err="1" smtClean="0"/>
              <a:t>Winikoff</a:t>
            </a:r>
            <a:r>
              <a:rPr lang="pt-BR" sz="2000" dirty="0" smtClean="0"/>
              <a:t> </a:t>
            </a:r>
            <a:r>
              <a:rPr lang="pt-BR" sz="2000" dirty="0"/>
              <a:t>M. Jack </a:t>
            </a:r>
            <a:r>
              <a:rPr lang="pt-BR" sz="2000" dirty="0" err="1"/>
              <a:t>intelligent</a:t>
            </a:r>
            <a:r>
              <a:rPr lang="pt-BR" sz="2000" dirty="0"/>
              <a:t> </a:t>
            </a:r>
            <a:r>
              <a:rPr lang="pt-BR" sz="2000" dirty="0" err="1"/>
              <a:t>agents</a:t>
            </a:r>
            <a:r>
              <a:rPr lang="pt-BR" sz="2000" dirty="0"/>
              <a:t>: </a:t>
            </a:r>
            <a:r>
              <a:rPr lang="pt-BR" sz="2000" dirty="0" err="1"/>
              <a:t>An</a:t>
            </a:r>
            <a:r>
              <a:rPr lang="pt-BR" sz="2000" dirty="0"/>
              <a:t> industrial </a:t>
            </a:r>
            <a:r>
              <a:rPr lang="pt-BR" sz="2000" dirty="0" err="1"/>
              <a:t>strength</a:t>
            </a:r>
            <a:r>
              <a:rPr lang="pt-BR" sz="2000" dirty="0"/>
              <a:t> </a:t>
            </a:r>
            <a:r>
              <a:rPr lang="pt-BR" sz="2000" dirty="0" err="1"/>
              <a:t>platform</a:t>
            </a:r>
            <a:r>
              <a:rPr lang="pt-BR" sz="2000" dirty="0"/>
              <a:t>. Em </a:t>
            </a:r>
            <a:r>
              <a:rPr lang="pt-BR" sz="2000" dirty="0" err="1"/>
              <a:t>Bordini</a:t>
            </a:r>
            <a:r>
              <a:rPr lang="pt-BR" sz="2000" dirty="0"/>
              <a:t> R, </a:t>
            </a:r>
            <a:r>
              <a:rPr lang="pt-BR" sz="2000" dirty="0" err="1"/>
              <a:t>Dastani</a:t>
            </a:r>
            <a:r>
              <a:rPr lang="pt-BR" sz="2000" dirty="0"/>
              <a:t> M, </a:t>
            </a:r>
            <a:r>
              <a:rPr lang="pt-BR" sz="2000" dirty="0" err="1"/>
              <a:t>Dix</a:t>
            </a:r>
            <a:r>
              <a:rPr lang="pt-BR" sz="2000" dirty="0"/>
              <a:t> J, </a:t>
            </a:r>
            <a:r>
              <a:rPr lang="pt-BR" sz="2000" dirty="0" err="1"/>
              <a:t>Fallah</a:t>
            </a:r>
            <a:r>
              <a:rPr lang="pt-BR" sz="2000" dirty="0"/>
              <a:t>  AS, Weiss </a:t>
            </a:r>
            <a:r>
              <a:rPr lang="en-US" sz="2000" dirty="0"/>
              <a:t>G, editors. Multi-Agent Programming, volume 15 of </a:t>
            </a:r>
            <a:r>
              <a:rPr lang="en-US" sz="2000" dirty="0" err="1"/>
              <a:t>Multiagent</a:t>
            </a:r>
            <a:r>
              <a:rPr lang="en-US" sz="2000" dirty="0"/>
              <a:t> Systems, </a:t>
            </a:r>
            <a:r>
              <a:rPr lang="en-US" sz="2000" dirty="0" err="1"/>
              <a:t>Articial</a:t>
            </a:r>
            <a:r>
              <a:rPr lang="en-US" sz="2000" dirty="0"/>
              <a:t> Societies, and Simulated Organizations, </a:t>
            </a:r>
            <a:r>
              <a:rPr lang="en-US" sz="2000" dirty="0" err="1"/>
              <a:t>pags</a:t>
            </a:r>
            <a:r>
              <a:rPr lang="en-US" sz="2000" dirty="0"/>
              <a:t>. 175-193. Springer US, </a:t>
            </a:r>
            <a:r>
              <a:rPr lang="en-US" sz="2000" dirty="0" smtClean="0"/>
              <a:t>2005.</a:t>
            </a:r>
            <a:endParaRPr lang="pt-BR" sz="2000" dirty="0" smtClean="0"/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[Wooldridge, 2000] </a:t>
            </a:r>
            <a:r>
              <a:rPr lang="en-US" sz="2000" dirty="0" smtClean="0"/>
              <a:t>Wooldridge</a:t>
            </a:r>
            <a:r>
              <a:rPr lang="en-US" sz="2000" dirty="0"/>
              <a:t>, M. </a:t>
            </a:r>
            <a:r>
              <a:rPr lang="en-US" sz="2000" i="1" dirty="0" smtClean="0"/>
              <a:t>Reasoning </a:t>
            </a:r>
            <a:r>
              <a:rPr lang="en-US" sz="2000" i="1" dirty="0"/>
              <a:t>about rational agents. Intelligent robotics and autonomous agents. MIT </a:t>
            </a:r>
            <a:r>
              <a:rPr lang="en-US" sz="2000" i="1" dirty="0" smtClean="0"/>
              <a:t>Press, </a:t>
            </a:r>
            <a:r>
              <a:rPr lang="en-US" sz="2000" dirty="0" smtClean="0"/>
              <a:t>2000.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[Wooldridge, 2009] </a:t>
            </a:r>
            <a:r>
              <a:rPr lang="en-US" sz="2000" dirty="0" smtClean="0"/>
              <a:t>Wooldridge  </a:t>
            </a:r>
            <a:r>
              <a:rPr lang="en-US" sz="2000" dirty="0"/>
              <a:t>M. An Introduction to </a:t>
            </a:r>
            <a:r>
              <a:rPr lang="en-US" sz="2000" dirty="0" err="1"/>
              <a:t>MultiAgent</a:t>
            </a:r>
            <a:r>
              <a:rPr lang="en-US" sz="2000" dirty="0"/>
              <a:t> Systems. John Wiley &amp; Sons, </a:t>
            </a:r>
            <a:r>
              <a:rPr lang="en-US" sz="2000" dirty="0" smtClean="0"/>
              <a:t>2009.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000090"/>
                </a:solidFill>
              </a:rPr>
              <a:t>[</a:t>
            </a:r>
            <a:r>
              <a:rPr lang="pt-BR" sz="2000" dirty="0" err="1" smtClean="0">
                <a:solidFill>
                  <a:srgbClr val="000090"/>
                </a:solidFill>
              </a:rPr>
              <a:t>Zambonelli</a:t>
            </a:r>
            <a:r>
              <a:rPr lang="pt-BR" sz="2000" dirty="0" smtClean="0">
                <a:solidFill>
                  <a:srgbClr val="000090"/>
                </a:solidFill>
              </a:rPr>
              <a:t> et al., 2001] </a:t>
            </a:r>
            <a:r>
              <a:rPr lang="pt-BR" sz="2000" dirty="0" err="1" smtClean="0"/>
              <a:t>Zambonelli</a:t>
            </a:r>
            <a:r>
              <a:rPr lang="pt-BR" sz="2000" dirty="0" smtClean="0"/>
              <a:t> </a:t>
            </a:r>
            <a:r>
              <a:rPr lang="pt-BR" sz="2000" dirty="0"/>
              <a:t>F, </a:t>
            </a:r>
            <a:r>
              <a:rPr lang="pt-BR" sz="2000" dirty="0" err="1"/>
              <a:t>Jennings</a:t>
            </a:r>
            <a:r>
              <a:rPr lang="pt-BR" sz="2000" dirty="0"/>
              <a:t> NR, </a:t>
            </a:r>
            <a:r>
              <a:rPr lang="pt-BR" sz="2000" dirty="0" err="1"/>
              <a:t>Omicini</a:t>
            </a:r>
            <a:r>
              <a:rPr lang="pt-BR" sz="2000" dirty="0"/>
              <a:t> A, </a:t>
            </a:r>
            <a:r>
              <a:rPr lang="pt-BR" sz="2000" dirty="0" err="1"/>
              <a:t>Wooldridge</a:t>
            </a:r>
            <a:r>
              <a:rPr lang="pt-BR" sz="2000" dirty="0"/>
              <a:t> M. Agent-</a:t>
            </a:r>
            <a:r>
              <a:rPr lang="pt-BR" sz="2000" dirty="0" err="1"/>
              <a:t>Oriented</a:t>
            </a:r>
            <a:r>
              <a:rPr lang="pt-BR" sz="2000" dirty="0"/>
              <a:t> Software </a:t>
            </a:r>
            <a:r>
              <a:rPr lang="pt-BR" sz="2000" dirty="0" err="1"/>
              <a:t>Engineering</a:t>
            </a:r>
            <a:r>
              <a:rPr lang="pt-BR" sz="2000" dirty="0"/>
              <a:t> for Internet </a:t>
            </a:r>
            <a:r>
              <a:rPr lang="pt-BR" sz="2000" dirty="0" err="1"/>
              <a:t>Applications</a:t>
            </a:r>
            <a:r>
              <a:rPr lang="pt-BR" sz="2000" dirty="0"/>
              <a:t>. In: </a:t>
            </a:r>
            <a:r>
              <a:rPr lang="pt-BR" sz="2000" dirty="0" err="1"/>
              <a:t>Omicini</a:t>
            </a:r>
            <a:r>
              <a:rPr lang="pt-BR" sz="2000" dirty="0"/>
              <a:t> A, </a:t>
            </a:r>
            <a:r>
              <a:rPr lang="pt-BR" sz="2000" dirty="0" err="1"/>
              <a:t>Zambonelli</a:t>
            </a:r>
            <a:r>
              <a:rPr lang="pt-BR" sz="2000" dirty="0"/>
              <a:t> F, </a:t>
            </a:r>
            <a:r>
              <a:rPr lang="pt-BR" sz="2000" dirty="0" err="1"/>
              <a:t>Klusch</a:t>
            </a:r>
            <a:r>
              <a:rPr lang="pt-BR" sz="2000" dirty="0"/>
              <a:t> M, </a:t>
            </a:r>
            <a:r>
              <a:rPr lang="pt-BR" sz="2000" dirty="0" err="1"/>
              <a:t>Tolksdorf</a:t>
            </a:r>
            <a:r>
              <a:rPr lang="pt-BR" sz="2000" dirty="0"/>
              <a:t> R, </a:t>
            </a:r>
            <a:r>
              <a:rPr lang="pt-BR" sz="2000" dirty="0" err="1"/>
              <a:t>editors</a:t>
            </a:r>
            <a:r>
              <a:rPr lang="pt-BR" sz="2000" dirty="0"/>
              <a:t>. </a:t>
            </a:r>
            <a:r>
              <a:rPr lang="pt-BR" sz="2000" dirty="0" err="1"/>
              <a:t>Coordination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Internet </a:t>
            </a:r>
            <a:r>
              <a:rPr lang="pt-BR" sz="2000" dirty="0" err="1"/>
              <a:t>Agents</a:t>
            </a:r>
            <a:r>
              <a:rPr lang="pt-BR" sz="2000" dirty="0"/>
              <a:t>. Springer </a:t>
            </a:r>
            <a:r>
              <a:rPr lang="pt-BR" sz="2000" dirty="0" err="1"/>
              <a:t>Verlag</a:t>
            </a:r>
            <a:r>
              <a:rPr lang="pt-BR" sz="2000" dirty="0"/>
              <a:t>; 2001. </a:t>
            </a:r>
            <a:r>
              <a:rPr lang="pt-BR" sz="2000" dirty="0" smtClean="0"/>
              <a:t>p.326-345, 2001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889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AGRADECIMENTOS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10" y="5185290"/>
            <a:ext cx="2258686" cy="606080"/>
          </a:xfrm>
          <a:prstGeom prst="rect">
            <a:avLst/>
          </a:prstGeom>
        </p:spPr>
      </p:pic>
      <p:pic>
        <p:nvPicPr>
          <p:cNvPr id="7" name="Picture 2" descr="http://www2.ic.uff.br/~wvc2013/images/brasao_uf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08744" y="4390075"/>
            <a:ext cx="1449579" cy="1693436"/>
          </a:xfrm>
          <a:prstGeom prst="rect">
            <a:avLst/>
          </a:prstGeom>
          <a:noFill/>
        </p:spPr>
      </p:pic>
      <p:pic>
        <p:nvPicPr>
          <p:cNvPr id="8" name="Picture 6" descr="http://www.fraiburgo.ifc.edu.br/wp-content/themes/ifc2/img/logo-if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2" y="4865956"/>
            <a:ext cx="2776243" cy="92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cpaq.sites.ufms.br/files/2015/12/capes-72012-RG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665" y="4746993"/>
            <a:ext cx="1268148" cy="11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825353" y="2139527"/>
            <a:ext cx="4541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OBRIGADO!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70023" y="2903705"/>
            <a:ext cx="3004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  <a:defRPr/>
            </a:pP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pantoja@cefet-rj.br</a:t>
            </a:r>
          </a:p>
        </p:txBody>
      </p:sp>
    </p:spTree>
    <p:extLst>
      <p:ext uri="{BB962C8B-B14F-4D97-AF65-F5344CB8AC3E}">
        <p14:creationId xmlns:p14="http://schemas.microsoft.com/office/powerpoint/2010/main" val="24362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INTRODUÇÃO: BDI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233642" y="1407140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Modelo Belief-Desire-Intention (BDI)</a:t>
            </a:r>
          </a:p>
        </p:txBody>
      </p:sp>
      <p:sp>
        <p:nvSpPr>
          <p:cNvPr id="9" name="Retângulo 8"/>
          <p:cNvSpPr/>
          <p:nvPr/>
        </p:nvSpPr>
        <p:spPr>
          <a:xfrm>
            <a:off x="1185171" y="2247263"/>
            <a:ext cx="94218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O BDI se refere ao uso de programas de computadores com analogias a </a:t>
            </a:r>
            <a:r>
              <a:rPr lang="pt-BR" sz="2400" b="1" dirty="0" smtClean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crenças</a:t>
            </a:r>
            <a:r>
              <a:rPr lang="pt-BR" sz="2400" dirty="0" smtClean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beliefs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</a:t>
            </a:r>
            <a:r>
              <a:rPr lang="pt-BR" sz="2400" b="1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desejos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desires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e </a:t>
            </a:r>
            <a:r>
              <a:rPr lang="pt-BR" sz="24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intenções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intentions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 A definição de cada uma é descrita como se segue [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Bordini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al., 2007]: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929624" y="3844178"/>
            <a:ext cx="10413214" cy="2022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Crenças são </a:t>
            </a:r>
            <a:r>
              <a:rPr lang="pt-BR" sz="1800" b="1" u="sng" dirty="0" smtClean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informações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o agente tem sobre o mundo.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Desejos são todas as </a:t>
            </a:r>
            <a:r>
              <a:rPr lang="pt-BR" sz="1800" b="1" u="sng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possibilidades</a:t>
            </a:r>
            <a:r>
              <a:rPr lang="pt-BR" sz="1800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estados de negócio que o agente deve querer </a:t>
            </a:r>
            <a:r>
              <a:rPr lang="pt-BR" sz="1800" b="1" u="sng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atingir</a:t>
            </a:r>
            <a:r>
              <a:rPr lang="pt-BR" sz="1800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Porém, ter um desejo não significa que o agente irá atuar sobre ele, mas este é uma potencial influência nas ações do agente.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Intenções são todos os estados de negócios em que o agente </a:t>
            </a:r>
            <a:r>
              <a:rPr lang="pt-BR" sz="1800" b="1" u="sng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decidiu trabalhar</a:t>
            </a:r>
            <a:r>
              <a:rPr lang="pt-BR" sz="18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4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LINGUAGENS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198045" y="1707813"/>
            <a:ext cx="91135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Existem diversas linguagens e plataformas que implementam o conceito de </a:t>
            </a:r>
            <a:r>
              <a:rPr lang="pt-BR" sz="24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BDI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586370" y="2917389"/>
            <a:ext cx="6429400" cy="2920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PRS [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Bratman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1987]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JAM [Huber, 1999]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dMARS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[D'Inverno et al., 1998]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JACK [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Winikoff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2005]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JASON [</a:t>
            </a:r>
            <a:r>
              <a:rPr lang="pt-BR" sz="1800" b="1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Bordini</a:t>
            </a:r>
            <a:r>
              <a:rPr lang="pt-BR" sz="18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al., 2007]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JADE/JADEX [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Bellifemine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al., 2007]</a:t>
            </a:r>
          </a:p>
          <a:p>
            <a:pPr marL="457200" indent="-457200" algn="l">
              <a:buFont typeface="+mj-lt"/>
              <a:buAutoNum type="arabicPeriod"/>
            </a:pPr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31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3128</Words>
  <Application>Microsoft Office PowerPoint</Application>
  <PresentationFormat>Widescreen</PresentationFormat>
  <Paragraphs>485</Paragraphs>
  <Slides>79</Slides>
  <Notes>78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90" baseType="lpstr">
      <vt:lpstr>Arial Unicode MS</vt:lpstr>
      <vt:lpstr>ＭＳ Ｐゴシック</vt:lpstr>
      <vt:lpstr>Arial</vt:lpstr>
      <vt:lpstr>Arial Rounded MT Bold</vt:lpstr>
      <vt:lpstr>Calibri</vt:lpstr>
      <vt:lpstr>Calibri Light</vt:lpstr>
      <vt:lpstr>CMR10</vt:lpstr>
      <vt:lpstr>Monotype Sorts</vt:lpstr>
      <vt:lpstr>Verdana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Kadu</dc:creator>
  <cp:lastModifiedBy>Kadu</cp:lastModifiedBy>
  <cp:revision>264</cp:revision>
  <dcterms:created xsi:type="dcterms:W3CDTF">2016-04-26T00:41:53Z</dcterms:created>
  <dcterms:modified xsi:type="dcterms:W3CDTF">2016-05-06T20:11:21Z</dcterms:modified>
</cp:coreProperties>
</file>